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505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  <p:sldId id="499" r:id="rId246"/>
    <p:sldId id="500" r:id="rId247"/>
    <p:sldId id="501" r:id="rId248"/>
    <p:sldId id="502" r:id="rId249"/>
    <p:sldId id="503" r:id="rId250"/>
    <p:sldId id="506" r:id="rId25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96" y="20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26" Type="http://schemas.openxmlformats.org/officeDocument/2006/relationships/slide" Target="slides/slide224.xml"/><Relationship Id="rId247" Type="http://schemas.openxmlformats.org/officeDocument/2006/relationships/slide" Target="slides/slide245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16" Type="http://schemas.openxmlformats.org/officeDocument/2006/relationships/slide" Target="slides/slide214.xml"/><Relationship Id="rId237" Type="http://schemas.openxmlformats.org/officeDocument/2006/relationships/slide" Target="slides/slide235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227" Type="http://schemas.openxmlformats.org/officeDocument/2006/relationships/slide" Target="slides/slide225.xml"/><Relationship Id="rId248" Type="http://schemas.openxmlformats.org/officeDocument/2006/relationships/slide" Target="slides/slide246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217" Type="http://schemas.openxmlformats.org/officeDocument/2006/relationships/slide" Target="slides/slide215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28" Type="http://schemas.openxmlformats.org/officeDocument/2006/relationships/slide" Target="slides/slide226.xml"/><Relationship Id="rId249" Type="http://schemas.openxmlformats.org/officeDocument/2006/relationships/slide" Target="slides/slide247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8" Type="http://schemas.openxmlformats.org/officeDocument/2006/relationships/slide" Target="slides/slide216.xml"/><Relationship Id="rId239" Type="http://schemas.openxmlformats.org/officeDocument/2006/relationships/slide" Target="slides/slide237.xml"/><Relationship Id="rId250" Type="http://schemas.openxmlformats.org/officeDocument/2006/relationships/slide" Target="slides/slide248.xml"/><Relationship Id="rId24" Type="http://schemas.openxmlformats.org/officeDocument/2006/relationships/slide" Target="slides/slide22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31" Type="http://schemas.openxmlformats.org/officeDocument/2006/relationships/slide" Target="slides/slide129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208" Type="http://schemas.openxmlformats.org/officeDocument/2006/relationships/slide" Target="slides/slide206.xml"/><Relationship Id="rId229" Type="http://schemas.openxmlformats.org/officeDocument/2006/relationships/slide" Target="slides/slide227.xml"/><Relationship Id="rId240" Type="http://schemas.openxmlformats.org/officeDocument/2006/relationships/slide" Target="slides/slide238.xml"/><Relationship Id="rId14" Type="http://schemas.openxmlformats.org/officeDocument/2006/relationships/slide" Target="slides/slide12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8" Type="http://schemas.openxmlformats.org/officeDocument/2006/relationships/slide" Target="slides/slide6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219" Type="http://schemas.openxmlformats.org/officeDocument/2006/relationships/slide" Target="slides/slide217.xml"/><Relationship Id="rId230" Type="http://schemas.openxmlformats.org/officeDocument/2006/relationships/slide" Target="slides/slide228.xml"/><Relationship Id="rId251" Type="http://schemas.openxmlformats.org/officeDocument/2006/relationships/slide" Target="slides/slide249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220" Type="http://schemas.openxmlformats.org/officeDocument/2006/relationships/slide" Target="slides/slide218.xml"/><Relationship Id="rId241" Type="http://schemas.openxmlformats.org/officeDocument/2006/relationships/slide" Target="slides/slide23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78" Type="http://schemas.openxmlformats.org/officeDocument/2006/relationships/slide" Target="slides/slide76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64" Type="http://schemas.openxmlformats.org/officeDocument/2006/relationships/slide" Target="slides/slide162.xml"/><Relationship Id="rId185" Type="http://schemas.openxmlformats.org/officeDocument/2006/relationships/slide" Target="slides/slide183.xml"/><Relationship Id="rId9" Type="http://schemas.openxmlformats.org/officeDocument/2006/relationships/slide" Target="slides/slide7.xml"/><Relationship Id="rId210" Type="http://schemas.openxmlformats.org/officeDocument/2006/relationships/slide" Target="slides/slide208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52" Type="http://schemas.openxmlformats.org/officeDocument/2006/relationships/notesMaster" Target="notesMasters/notesMaster1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242" Type="http://schemas.openxmlformats.org/officeDocument/2006/relationships/slide" Target="slides/slide240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11" Type="http://schemas.openxmlformats.org/officeDocument/2006/relationships/slide" Target="slides/slide209.xml"/><Relationship Id="rId232" Type="http://schemas.openxmlformats.org/officeDocument/2006/relationships/slide" Target="slides/slide230.xml"/><Relationship Id="rId253" Type="http://schemas.openxmlformats.org/officeDocument/2006/relationships/presProps" Target="presProps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243" Type="http://schemas.openxmlformats.org/officeDocument/2006/relationships/slide" Target="slides/slide241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0.xml"/><Relationship Id="rId233" Type="http://schemas.openxmlformats.org/officeDocument/2006/relationships/slide" Target="slides/slide231.xml"/><Relationship Id="rId254" Type="http://schemas.openxmlformats.org/officeDocument/2006/relationships/viewProps" Target="viewProps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202" Type="http://schemas.openxmlformats.org/officeDocument/2006/relationships/slide" Target="slides/slide200.xml"/><Relationship Id="rId223" Type="http://schemas.openxmlformats.org/officeDocument/2006/relationships/slide" Target="slides/slide221.xml"/><Relationship Id="rId244" Type="http://schemas.openxmlformats.org/officeDocument/2006/relationships/slide" Target="slides/slide242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234" Type="http://schemas.openxmlformats.org/officeDocument/2006/relationships/slide" Target="slides/slide23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55" Type="http://schemas.openxmlformats.org/officeDocument/2006/relationships/theme" Target="theme/theme1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45" Type="http://schemas.openxmlformats.org/officeDocument/2006/relationships/slide" Target="slides/slide243.xml"/><Relationship Id="rId30" Type="http://schemas.openxmlformats.org/officeDocument/2006/relationships/slide" Target="slides/slide2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5" Type="http://schemas.openxmlformats.org/officeDocument/2006/relationships/slide" Target="slides/slide233.xml"/><Relationship Id="rId256" Type="http://schemas.openxmlformats.org/officeDocument/2006/relationships/tableStyles" Target="tableStyles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179" Type="http://schemas.openxmlformats.org/officeDocument/2006/relationships/slide" Target="slides/slide177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5" Type="http://schemas.openxmlformats.org/officeDocument/2006/relationships/slide" Target="slides/slide223.xml"/><Relationship Id="rId246" Type="http://schemas.openxmlformats.org/officeDocument/2006/relationships/slide" Target="slides/slide244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94" Type="http://schemas.openxmlformats.org/officeDocument/2006/relationships/slide" Target="slides/slide92.xml"/><Relationship Id="rId148" Type="http://schemas.openxmlformats.org/officeDocument/2006/relationships/slide" Target="slides/slide146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180" Type="http://schemas.openxmlformats.org/officeDocument/2006/relationships/slide" Target="slides/slide178.xml"/><Relationship Id="rId215" Type="http://schemas.openxmlformats.org/officeDocument/2006/relationships/slide" Target="slides/slide213.xml"/><Relationship Id="rId236" Type="http://schemas.openxmlformats.org/officeDocument/2006/relationships/slide" Target="slides/slide2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6933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1512B4B2-00C4-B644-899E-246DFD4E48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1D32062-E9D3-9B45-9A52-27A2F01ED63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008C33AB-470F-D747-97EF-2BDC55DFE2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829A9869-210E-BF47-BCCD-F5F6757742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542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 Juan López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“Escribir una cita aquí”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3482376" y="12986742"/>
            <a:ext cx="494514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46109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35489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2992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807636" y="3962401"/>
            <a:ext cx="10168467" cy="82264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382503" y="3962401"/>
            <a:ext cx="10168467" cy="82264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90424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95061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99674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97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95384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818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54212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365133" y="914401"/>
            <a:ext cx="5185835" cy="11274426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807635" y="914401"/>
            <a:ext cx="15151099" cy="11274426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7451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A0A2D"/>
            </a:gs>
            <a:gs pos="100000">
              <a:srgbClr val="1F1F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163F85C-1039-064D-A081-784E7EAAE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 sz="10000"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0EF39342-A6E8-7F44-8CD0-BA1FC9AA6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07635" y="914401"/>
            <a:ext cx="20722165" cy="228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BA26156-71F6-9447-8672-1972D22D1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07635" y="3962401"/>
            <a:ext cx="20743333" cy="822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BD02CAF-BF21-5B49-B9D5-3CF75004A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7595" y="12915901"/>
            <a:ext cx="1322111" cy="80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0000" tIns="93600" rIns="180000" bIns="93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000">
                <a:latin typeface="Georgia" charset="0"/>
              </a:rPr>
              <a:t>PTC</a:t>
            </a:r>
          </a:p>
        </p:txBody>
      </p:sp>
    </p:spTree>
    <p:extLst>
      <p:ext uri="{BB962C8B-B14F-4D97-AF65-F5344CB8AC3E}">
        <p14:creationId xmlns:p14="http://schemas.microsoft.com/office/powerpoint/2010/main" val="123002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898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8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898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8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898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8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898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8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898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8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5029200" indent="-457200" algn="ctr" defTabSz="898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08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6pPr>
      <a:lvl7pPr marL="5943600" indent="-457200" algn="ctr" defTabSz="898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08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7pPr>
      <a:lvl8pPr marL="6858000" indent="-457200" algn="ctr" defTabSz="898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08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8pPr>
      <a:lvl9pPr marL="7772400" indent="-457200" algn="ctr" defTabSz="8985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08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685800" indent="-685800" algn="l" defTabSz="898526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200">
          <a:solidFill>
            <a:srgbClr val="FFFFFF"/>
          </a:solidFill>
          <a:latin typeface="+mn-lt"/>
          <a:ea typeface="+mn-ea"/>
          <a:cs typeface="+mn-cs"/>
        </a:defRPr>
      </a:lvl1pPr>
      <a:lvl2pPr marL="1485900" indent="-571500" algn="l" defTabSz="898526" rtl="0" eaLnBrk="0" fontAlgn="base" hangingPunct="0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400">
          <a:solidFill>
            <a:srgbClr val="FFFFFF"/>
          </a:solidFill>
          <a:latin typeface="+mn-lt"/>
          <a:ea typeface="+mn-ea"/>
          <a:cs typeface="+mn-cs"/>
        </a:defRPr>
      </a:lvl2pPr>
      <a:lvl3pPr marL="2286000" indent="-457200" algn="l" defTabSz="898526" rtl="0" eaLnBrk="0" fontAlgn="base" hangingPunct="0">
        <a:spcBef>
          <a:spcPts val="1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00">
          <a:solidFill>
            <a:srgbClr val="FFFFFF"/>
          </a:solidFill>
          <a:latin typeface="+mn-lt"/>
          <a:ea typeface="+mn-ea"/>
          <a:cs typeface="+mn-cs"/>
        </a:defRPr>
      </a:lvl3pPr>
      <a:lvl4pPr marL="3200400" indent="-457200" algn="l" defTabSz="898526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FFFFFF"/>
          </a:solidFill>
          <a:latin typeface="+mn-lt"/>
          <a:ea typeface="+mn-ea"/>
          <a:cs typeface="+mn-cs"/>
        </a:defRPr>
      </a:lvl4pPr>
      <a:lvl5pPr marL="4114800" indent="-457200" algn="l" defTabSz="898526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FFFFFF"/>
          </a:solidFill>
          <a:latin typeface="+mn-lt"/>
          <a:ea typeface="+mn-ea"/>
          <a:cs typeface="+mn-cs"/>
        </a:defRPr>
      </a:lvl5pPr>
      <a:lvl6pPr marL="5029200" indent="-457200" algn="l" defTabSz="898526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FFFFFF"/>
          </a:solidFill>
          <a:latin typeface="+mn-lt"/>
          <a:ea typeface="+mn-ea"/>
          <a:cs typeface="+mn-cs"/>
        </a:defRPr>
      </a:lvl6pPr>
      <a:lvl7pPr marL="5943600" indent="-457200" algn="l" defTabSz="898526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FFFFFF"/>
          </a:solidFill>
          <a:latin typeface="+mn-lt"/>
          <a:ea typeface="+mn-ea"/>
          <a:cs typeface="+mn-cs"/>
        </a:defRPr>
      </a:lvl7pPr>
      <a:lvl8pPr marL="6858000" indent="-457200" algn="l" defTabSz="898526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FFFFFF"/>
          </a:solidFill>
          <a:latin typeface="+mn-lt"/>
          <a:ea typeface="+mn-ea"/>
          <a:cs typeface="+mn-cs"/>
        </a:defRPr>
      </a:lvl8pPr>
      <a:lvl9pPr marL="7772400" indent="-457200" algn="l" defTabSz="898526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jpe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eg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52603">
              <a:srgbClr val="2B6AAA"/>
            </a:gs>
            <a:gs pos="100000">
              <a:srgbClr val="53ABFF"/>
            </a:gs>
          </a:gsLst>
          <a:lin ang="1059815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6637269" y="5098805"/>
            <a:ext cx="11109462" cy="3518390"/>
          </a:xfrm>
          <a:prstGeom prst="rect">
            <a:avLst/>
          </a:prstGeom>
          <a:effectLst>
            <a:outerShdw blurRad="889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 fontScale="90000"/>
          </a:bodyPr>
          <a:lstStyle>
            <a:lvl1pPr defTabSz="739378">
              <a:defRPr sz="1152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Primary Trauma Care</a:t>
            </a:r>
          </a:p>
        </p:txBody>
      </p:sp>
      <p:grpSp>
        <p:nvGrpSpPr>
          <p:cNvPr id="122" name="Group 122"/>
          <p:cNvGrpSpPr/>
          <p:nvPr/>
        </p:nvGrpSpPr>
        <p:grpSpPr>
          <a:xfrm>
            <a:off x="3427511" y="180826"/>
            <a:ext cx="8177333" cy="1629580"/>
            <a:chOff x="0" y="0"/>
            <a:chExt cx="8177331" cy="1629579"/>
          </a:xfrm>
        </p:grpSpPr>
        <p:sp>
          <p:nvSpPr>
            <p:cNvPr id="120" name="Shape 120"/>
            <p:cNvSpPr/>
            <p:nvPr/>
          </p:nvSpPr>
          <p:spPr>
            <a:xfrm>
              <a:off x="0" y="0"/>
              <a:ext cx="2571832" cy="16295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4293" tIns="64293" rIns="64293" bIns="64293" numCol="1" anchor="t">
              <a:noAutofit/>
            </a:bodyPr>
            <a:lstStyle>
              <a:lvl1pPr algn="l" defTabSz="1285875">
                <a:defRPr sz="98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Georgia"/>
                  <a:ea typeface="Georgia"/>
                  <a:cs typeface="Georgia"/>
                  <a:sym typeface="Georgia"/>
                </a:rPr>
                <a:t>PTC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2543446" y="183887"/>
              <a:ext cx="5633886" cy="1261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4293" tIns="64293" rIns="64293" bIns="64293" numCol="1" anchor="t">
              <a:noAutofit/>
            </a:bodyPr>
            <a:lstStyle/>
            <a:p>
              <a:pPr algn="l" defTabSz="1285875">
                <a:defRPr sz="3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Primary Trauma Care</a:t>
              </a:r>
            </a:p>
            <a:p>
              <a:pPr algn="l" defTabSz="1285875">
                <a:defRPr sz="3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Foundation</a:t>
              </a:r>
            </a:p>
          </p:txBody>
        </p:sp>
      </p:grpSp>
      <p:sp>
        <p:nvSpPr>
          <p:cNvPr id="123" name="Shape 12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73" name="Shape 173"/>
          <p:cNvSpPr/>
          <p:nvPr/>
        </p:nvSpPr>
        <p:spPr>
          <a:xfrm>
            <a:off x="8407201" y="808037"/>
            <a:ext cx="756959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Sistema PTC</a:t>
            </a:r>
          </a:p>
        </p:txBody>
      </p:sp>
      <p:sp>
        <p:nvSpPr>
          <p:cNvPr id="174" name="Shape 174"/>
          <p:cNvSpPr/>
          <p:nvPr/>
        </p:nvSpPr>
        <p:spPr>
          <a:xfrm>
            <a:off x="4169839" y="3110705"/>
            <a:ext cx="8081641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Estabilización incluye:</a:t>
            </a:r>
          </a:p>
        </p:txBody>
      </p:sp>
      <p:sp>
        <p:nvSpPr>
          <p:cNvPr id="175" name="Shape 175"/>
          <p:cNvSpPr/>
          <p:nvPr/>
        </p:nvSpPr>
        <p:spPr>
          <a:xfrm>
            <a:off x="5085116" y="4489488"/>
            <a:ext cx="6609021" cy="417385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Revaluación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Optimización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Documentación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Comunicación</a:t>
            </a:r>
          </a:p>
        </p:txBody>
      </p:sp>
      <p:sp>
        <p:nvSpPr>
          <p:cNvPr id="176" name="Shape 176"/>
          <p:cNvSpPr/>
          <p:nvPr/>
        </p:nvSpPr>
        <p:spPr>
          <a:xfrm>
            <a:off x="4575526" y="11137900"/>
            <a:ext cx="12175642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Trasladar para manejo definitivo.</a:t>
            </a:r>
          </a:p>
        </p:txBody>
      </p:sp>
      <p:sp>
        <p:nvSpPr>
          <p:cNvPr id="177" name="Shape 177"/>
          <p:cNvSpPr/>
          <p:nvPr/>
        </p:nvSpPr>
        <p:spPr>
          <a:xfrm>
            <a:off x="4561241" y="9863932"/>
            <a:ext cx="6609021" cy="1108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20000"/>
              </a:lnSpc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Una vez estable:</a:t>
            </a:r>
          </a:p>
        </p:txBody>
      </p:sp>
    </p:spTree>
  </p:cSld>
  <p:clrMapOvr>
    <a:masterClrMapping/>
  </p:clrMapOvr>
  <p:transition spd="slow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92" name="Shape 592"/>
          <p:cNvSpPr/>
          <p:nvPr/>
        </p:nvSpPr>
        <p:spPr>
          <a:xfrm>
            <a:off x="6614319" y="822324"/>
            <a:ext cx="1115536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Lesiones Torácicas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Tórax Inestable</a:t>
            </a:r>
          </a:p>
        </p:txBody>
      </p:sp>
      <p:sp>
        <p:nvSpPr>
          <p:cNvPr id="593" name="Shape 593"/>
          <p:cNvSpPr/>
          <p:nvPr/>
        </p:nvSpPr>
        <p:spPr>
          <a:xfrm>
            <a:off x="3130602" y="4840770"/>
            <a:ext cx="12197537" cy="6839435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642055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Segmento inestable</a:t>
            </a:r>
          </a:p>
          <a:p>
            <a:pPr marL="642055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Movimientos paradójicos con la ventilación</a:t>
            </a:r>
          </a:p>
          <a:p>
            <a:pPr marL="642055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Puede haber dificultad respiratoria severa</a:t>
            </a:r>
          </a:p>
          <a:p>
            <a:pPr marL="642055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La analgesia adecuada es vital</a:t>
            </a:r>
          </a:p>
          <a:p>
            <a:pPr marL="642055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Administre oxígeno </a:t>
            </a:r>
          </a:p>
          <a:p>
            <a:pPr marL="642055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Considere ventilación mecánica</a:t>
            </a:r>
          </a:p>
        </p:txBody>
      </p:sp>
      <p:grpSp>
        <p:nvGrpSpPr>
          <p:cNvPr id="596" name="Group 596"/>
          <p:cNvGrpSpPr/>
          <p:nvPr/>
        </p:nvGrpSpPr>
        <p:grpSpPr>
          <a:xfrm>
            <a:off x="15653014" y="4725833"/>
            <a:ext cx="5795034" cy="6911536"/>
            <a:chOff x="0" y="188988"/>
            <a:chExt cx="6232234" cy="7370579"/>
          </a:xfrm>
        </p:grpSpPr>
        <p:pic>
          <p:nvPicPr>
            <p:cNvPr id="594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88988"/>
              <a:ext cx="6046550" cy="73705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5" name="Shape 595"/>
            <p:cNvSpPr/>
            <p:nvPr/>
          </p:nvSpPr>
          <p:spPr>
            <a:xfrm rot="20777785">
              <a:off x="4471483" y="2178415"/>
              <a:ext cx="1760751" cy="958176"/>
            </a:xfrm>
            <a:prstGeom prst="leftRightArrow">
              <a:avLst>
                <a:gd name="adj1" fmla="val 50000"/>
                <a:gd name="adj2" fmla="val 50339"/>
              </a:avLst>
            </a:prstGeom>
            <a:gradFill flip="none" rotWithShape="1">
              <a:gsLst>
                <a:gs pos="0">
                  <a:srgbClr val="00AD7B"/>
                </a:gs>
                <a:gs pos="80000">
                  <a:srgbClr val="00E3A3"/>
                </a:gs>
                <a:gs pos="100000">
                  <a:srgbClr val="00E9A6"/>
                </a:gs>
              </a:gsLst>
              <a:lin ang="16200000" scaled="0"/>
            </a:gradFill>
            <a:ln w="12700" cap="flat">
              <a:solidFill>
                <a:srgbClr val="00CC98"/>
              </a:solidFill>
              <a:prstDash val="solid"/>
              <a:round/>
            </a:ln>
            <a:effectLst>
              <a:outerShdw blurRad="50800" dist="25400" dir="5400000" rotWithShape="0">
                <a:srgbClr val="808080">
                  <a:alpha val="34997"/>
                </a:srgbClr>
              </a:outerShdw>
            </a:effectLst>
          </p:spPr>
          <p:txBody>
            <a:bodyPr wrap="square" lIns="64293" tIns="64293" rIns="64293" bIns="64293" numCol="1" anchor="ctr">
              <a:noAutofit/>
            </a:bodyPr>
            <a:lstStyle/>
            <a:p>
              <a:pPr defTabSz="1285875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99" name="Shape 599"/>
          <p:cNvSpPr/>
          <p:nvPr/>
        </p:nvSpPr>
        <p:spPr>
          <a:xfrm>
            <a:off x="6614319" y="822324"/>
            <a:ext cx="1115536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Lesiones Torácicas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Contusión del Miocardio</a:t>
            </a:r>
          </a:p>
        </p:txBody>
      </p:sp>
      <p:sp>
        <p:nvSpPr>
          <p:cNvPr id="600" name="Shape 600"/>
          <p:cNvSpPr/>
          <p:nvPr/>
        </p:nvSpPr>
        <p:spPr>
          <a:xfrm>
            <a:off x="4421436" y="5822087"/>
            <a:ext cx="15541128" cy="5591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Común en trauma cerrado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Puede simular un infarto del miocardio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Puede causar muerte súbita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Monitorizar EKG</a:t>
            </a:r>
          </a:p>
        </p:txBody>
      </p:sp>
    </p:spTree>
  </p:cSld>
  <p:clrMapOvr>
    <a:masterClrMapping/>
  </p:clrMapOvr>
  <p:transition spd="slow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03" name="Shape 603"/>
          <p:cNvSpPr/>
          <p:nvPr/>
        </p:nvSpPr>
        <p:spPr>
          <a:xfrm>
            <a:off x="6918722" y="822324"/>
            <a:ext cx="10546557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Lesiones Torácias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Otras lesiones</a:t>
            </a:r>
          </a:p>
        </p:txBody>
      </p:sp>
      <p:sp>
        <p:nvSpPr>
          <p:cNvPr id="604" name="Shape 604"/>
          <p:cNvSpPr/>
          <p:nvPr/>
        </p:nvSpPr>
        <p:spPr>
          <a:xfrm>
            <a:off x="4421436" y="4793387"/>
            <a:ext cx="15541128" cy="7077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Taponamiento pericárdico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Lesión de los grandes vasos torácicos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Rotura de tráquea o bronquios mayores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Trauma esofágico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Lesión diafragmática</a:t>
            </a:r>
          </a:p>
        </p:txBody>
      </p:sp>
    </p:spTree>
  </p:cSld>
  <p:clrMapOvr>
    <a:masterClrMapping/>
  </p:clrMapOvr>
  <p:transition spd="slow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07" name="Shape 607"/>
          <p:cNvSpPr/>
          <p:nvPr/>
        </p:nvSpPr>
        <p:spPr>
          <a:xfrm>
            <a:off x="6797799" y="808037"/>
            <a:ext cx="10788403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Lesiones Torácicas</a:t>
            </a:r>
          </a:p>
        </p:txBody>
      </p:sp>
      <p:sp>
        <p:nvSpPr>
          <p:cNvPr id="608" name="Shape 608"/>
          <p:cNvSpPr/>
          <p:nvPr/>
        </p:nvSpPr>
        <p:spPr>
          <a:xfrm>
            <a:off x="7144969" y="2978149"/>
            <a:ext cx="10094062" cy="8664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slow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0404"/>
            </a:gs>
            <a:gs pos="100000">
              <a:srgbClr val="B82103"/>
            </a:gs>
          </a:gsLst>
          <a:lin ang="1278155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11" name="Shape 611"/>
          <p:cNvSpPr/>
          <p:nvPr/>
        </p:nvSpPr>
        <p:spPr>
          <a:xfrm>
            <a:off x="7102202" y="808037"/>
            <a:ext cx="10179596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Lesiones Torácias</a:t>
            </a:r>
          </a:p>
        </p:txBody>
      </p:sp>
      <p:sp>
        <p:nvSpPr>
          <p:cNvPr id="612" name="Shape 612"/>
          <p:cNvSpPr/>
          <p:nvPr/>
        </p:nvSpPr>
        <p:spPr>
          <a:xfrm>
            <a:off x="10443133" y="2682080"/>
            <a:ext cx="3497734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Resumen</a:t>
            </a:r>
          </a:p>
        </p:txBody>
      </p:sp>
      <p:sp>
        <p:nvSpPr>
          <p:cNvPr id="613" name="Shape 613"/>
          <p:cNvSpPr/>
          <p:nvPr/>
        </p:nvSpPr>
        <p:spPr>
          <a:xfrm>
            <a:off x="4275491" y="4787899"/>
            <a:ext cx="15833018" cy="752157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89000" indent="-889000" algn="l">
              <a:lnSpc>
                <a:spcPct val="12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El manejo empieza con la evaluación primaria (ABCDE)</a:t>
            </a:r>
          </a:p>
          <a:p>
            <a:pPr marL="889000" indent="-889000" algn="l">
              <a:lnSpc>
                <a:spcPct val="12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Reconozca y trate las lesiones que amenazan la vida</a:t>
            </a:r>
          </a:p>
          <a:p>
            <a:pPr marL="889000" indent="-889000" algn="l">
              <a:lnSpc>
                <a:spcPct val="12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 mayoría de las lesiones del tórax no requieren cirugía</a:t>
            </a:r>
          </a:p>
        </p:txBody>
      </p:sp>
    </p:spTree>
  </p:cSld>
  <p:clrMapOvr>
    <a:masterClrMapping/>
  </p:clrMapOvr>
  <p:transition spd="slow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A235"/>
            </a:gs>
            <a:gs pos="38317">
              <a:srgbClr val="2F6B20"/>
            </a:gs>
            <a:gs pos="100000">
              <a:srgbClr val="01340B"/>
            </a:gs>
          </a:gsLst>
          <a:lin ang="29438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16" name="Shape 616"/>
          <p:cNvSpPr/>
          <p:nvPr/>
        </p:nvSpPr>
        <p:spPr>
          <a:xfrm>
            <a:off x="3709912" y="808037"/>
            <a:ext cx="16964175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Abdominal y Pélvico </a:t>
            </a:r>
          </a:p>
        </p:txBody>
      </p:sp>
      <p:sp>
        <p:nvSpPr>
          <p:cNvPr id="617" name="Shape 617"/>
          <p:cNvSpPr/>
          <p:nvPr/>
        </p:nvSpPr>
        <p:spPr>
          <a:xfrm>
            <a:off x="4905352" y="4295137"/>
            <a:ext cx="7024733" cy="119071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Al concluir</a:t>
            </a:r>
            <a:r>
              <a:rPr lang="es-ES_tradnl" dirty="0"/>
              <a:t>,</a:t>
            </a:r>
            <a:r>
              <a:rPr dirty="0"/>
              <a:t> usted:</a:t>
            </a:r>
          </a:p>
        </p:txBody>
      </p:sp>
      <p:sp>
        <p:nvSpPr>
          <p:cNvPr id="618" name="Shape 618"/>
          <p:cNvSpPr/>
          <p:nvPr/>
        </p:nvSpPr>
        <p:spPr>
          <a:xfrm>
            <a:off x="4893360" y="6358030"/>
            <a:ext cx="14597279" cy="5286189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Será capaz de reconocer las lesiones de abdomen y pelvis que amenazan la vida.</a:t>
            </a:r>
            <a:endParaRPr lang="es-ES_tradnl" dirty="0"/>
          </a:p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Entenderá los principios del manejo de las lesiones de abdomen y pelvis.</a:t>
            </a:r>
          </a:p>
        </p:txBody>
      </p:sp>
    </p:spTree>
  </p:cSld>
  <p:clrMapOvr>
    <a:masterClrMapping/>
  </p:clrMapOvr>
  <p:transition spd="slow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21" name="Shape 621"/>
          <p:cNvSpPr/>
          <p:nvPr/>
        </p:nvSpPr>
        <p:spPr>
          <a:xfrm>
            <a:off x="9330729" y="808037"/>
            <a:ext cx="572254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Escenario</a:t>
            </a:r>
          </a:p>
        </p:txBody>
      </p:sp>
      <p:sp>
        <p:nvSpPr>
          <p:cNvPr id="622" name="Shape 622"/>
          <p:cNvSpPr/>
          <p:nvPr/>
        </p:nvSpPr>
        <p:spPr>
          <a:xfrm>
            <a:off x="4037366" y="2703440"/>
            <a:ext cx="8530487" cy="9685344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6200" dirty="0"/>
              <a:t>Un hombre de 20 años se involucra en una pelea mientras bebía en un bar local.</a:t>
            </a:r>
          </a:p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6200" dirty="0"/>
              <a:t>Es traído a su hospital luego de ser apuñalado en el abdomen con un cuchillo.</a:t>
            </a:r>
          </a:p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6200" dirty="0"/>
              <a:t>A su llegada, esta pálido y sudoroso.</a:t>
            </a:r>
          </a:p>
        </p:txBody>
      </p:sp>
      <p:pic>
        <p:nvPicPr>
          <p:cNvPr id="623" name="11245645973DSC01926.jpg" descr="11245645973DSC01926"/>
          <p:cNvPicPr>
            <a:picLocks noChangeAspect="1"/>
          </p:cNvPicPr>
          <p:nvPr/>
        </p:nvPicPr>
        <p:blipFill>
          <a:blip r:embed="rId2">
            <a:extLst/>
          </a:blip>
          <a:srcRect r="17187"/>
          <a:stretch>
            <a:fillRect/>
          </a:stretch>
        </p:blipFill>
        <p:spPr>
          <a:xfrm>
            <a:off x="13585037" y="3655218"/>
            <a:ext cx="6313926" cy="7423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pic>
        <p:nvPicPr>
          <p:cNvPr id="626" name="11245645973DSC01926.jpg" descr="11245645973DSC01926"/>
          <p:cNvPicPr>
            <a:picLocks noChangeAspect="1"/>
          </p:cNvPicPr>
          <p:nvPr/>
        </p:nvPicPr>
        <p:blipFill>
          <a:blip r:embed="rId2">
            <a:extLst/>
          </a:blip>
          <a:srcRect r="17187"/>
          <a:stretch>
            <a:fillRect/>
          </a:stretch>
        </p:blipFill>
        <p:spPr>
          <a:xfrm>
            <a:off x="13585037" y="3655218"/>
            <a:ext cx="6313926" cy="7423038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Shape 627"/>
          <p:cNvSpPr/>
          <p:nvPr/>
        </p:nvSpPr>
        <p:spPr>
          <a:xfrm>
            <a:off x="5277073" y="808037"/>
            <a:ext cx="1382985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Preguntas del escenario</a:t>
            </a:r>
          </a:p>
        </p:txBody>
      </p:sp>
      <p:sp>
        <p:nvSpPr>
          <p:cNvPr id="628" name="Shape 628"/>
          <p:cNvSpPr/>
          <p:nvPr/>
        </p:nvSpPr>
        <p:spPr>
          <a:xfrm>
            <a:off x="3613951" y="3702352"/>
            <a:ext cx="9869102" cy="732853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3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¿Qué haría primero?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3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3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¿Cuáles son los posibles sitios de lesión?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3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3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¿Cómo evaluaría y manejaría a este paciente?</a:t>
            </a:r>
          </a:p>
        </p:txBody>
      </p:sp>
    </p:spTree>
  </p:cSld>
  <p:clrMapOvr>
    <a:masterClrMapping/>
  </p:clrMapOvr>
  <p:transition spd="slow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31" name="Shape 631"/>
          <p:cNvSpPr/>
          <p:nvPr/>
        </p:nvSpPr>
        <p:spPr>
          <a:xfrm>
            <a:off x="6425034" y="822324"/>
            <a:ext cx="11533932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Abdominal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Valoración Inicial</a:t>
            </a:r>
          </a:p>
        </p:txBody>
      </p:sp>
      <p:sp>
        <p:nvSpPr>
          <p:cNvPr id="632" name="Shape 632"/>
          <p:cNvSpPr/>
          <p:nvPr/>
        </p:nvSpPr>
        <p:spPr>
          <a:xfrm>
            <a:off x="4844247" y="6069694"/>
            <a:ext cx="14362131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Vía Aérea +  Control de columna cervical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Ventilación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Circulación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Déficit neurológico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Exposición</a:t>
            </a:r>
          </a:p>
        </p:txBody>
      </p:sp>
      <p:sp>
        <p:nvSpPr>
          <p:cNvPr id="633" name="Shape 633"/>
          <p:cNvSpPr/>
          <p:nvPr/>
        </p:nvSpPr>
        <p:spPr>
          <a:xfrm>
            <a:off x="4229670" y="3990494"/>
            <a:ext cx="7828410" cy="1209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Primaria</a:t>
            </a:r>
          </a:p>
        </p:txBody>
      </p:sp>
    </p:spTree>
  </p:cSld>
  <p:clrMapOvr>
    <a:masterClrMapping/>
  </p:clrMapOvr>
  <p:transition spd="slow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36" name="Shape 636"/>
          <p:cNvSpPr/>
          <p:nvPr/>
        </p:nvSpPr>
        <p:spPr>
          <a:xfrm>
            <a:off x="6608514" y="1355725"/>
            <a:ext cx="1116697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Abdominal</a:t>
            </a:r>
          </a:p>
        </p:txBody>
      </p:sp>
      <p:sp>
        <p:nvSpPr>
          <p:cNvPr id="637" name="Shape 637"/>
          <p:cNvSpPr/>
          <p:nvPr/>
        </p:nvSpPr>
        <p:spPr>
          <a:xfrm>
            <a:off x="5010935" y="4531449"/>
            <a:ext cx="14362130" cy="7077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Causa común de shock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Sitio de sangrado oculto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Su evaluación puede ser difícil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Revalúe frecuentemente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Involucre tempranamente al cirujano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80" name="Shape 180"/>
          <p:cNvSpPr/>
          <p:nvPr/>
        </p:nvSpPr>
        <p:spPr>
          <a:xfrm>
            <a:off x="8407201" y="808037"/>
            <a:ext cx="756959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Sistema PTC</a:t>
            </a:r>
          </a:p>
        </p:txBody>
      </p:sp>
      <p:sp>
        <p:nvSpPr>
          <p:cNvPr id="181" name="Shape 181"/>
          <p:cNvSpPr/>
          <p:nvPr/>
        </p:nvSpPr>
        <p:spPr>
          <a:xfrm>
            <a:off x="7144969" y="2978149"/>
            <a:ext cx="10094062" cy="8664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slow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40" name="Shape 640"/>
          <p:cNvSpPr/>
          <p:nvPr/>
        </p:nvSpPr>
        <p:spPr>
          <a:xfrm>
            <a:off x="4240656" y="4193484"/>
            <a:ext cx="15902688" cy="7615032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00828" indent="-700828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Penetrante</a:t>
            </a:r>
          </a:p>
          <a:p>
            <a:pPr marL="1579209" lvl="2" indent="-690209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Armas de fuego, armas cortopunzantes</a:t>
            </a:r>
          </a:p>
          <a:p>
            <a:pPr marL="1579209" lvl="2" indent="-690209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Considere laparotomía exploradora precoz</a:t>
            </a:r>
          </a:p>
          <a:p>
            <a:pPr marL="700828" indent="-700828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00828" indent="-700828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No Penetrante (</a:t>
            </a:r>
            <a:r>
              <a:rPr lang="es-ES_tradnl" dirty="0"/>
              <a:t>c</a:t>
            </a:r>
            <a:r>
              <a:rPr dirty="0"/>
              <a:t>errado)</a:t>
            </a:r>
          </a:p>
          <a:p>
            <a:pPr marL="1579209" lvl="2" indent="-690209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Accidente automovilístico</a:t>
            </a:r>
          </a:p>
          <a:p>
            <a:pPr marL="1579209" lvl="2" indent="-690209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También puede requerir laparotomía exploradora</a:t>
            </a:r>
          </a:p>
        </p:txBody>
      </p:sp>
      <p:sp>
        <p:nvSpPr>
          <p:cNvPr id="641" name="Shape 641"/>
          <p:cNvSpPr/>
          <p:nvPr/>
        </p:nvSpPr>
        <p:spPr>
          <a:xfrm>
            <a:off x="6425034" y="822324"/>
            <a:ext cx="11533932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Abdominal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Categorías</a:t>
            </a:r>
          </a:p>
        </p:txBody>
      </p:sp>
    </p:spTree>
  </p:cSld>
  <p:clrMapOvr>
    <a:masterClrMapping/>
  </p:clrMapOvr>
  <p:transition spd="slow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44" name="Shape 644"/>
          <p:cNvSpPr/>
          <p:nvPr/>
        </p:nvSpPr>
        <p:spPr>
          <a:xfrm>
            <a:off x="4240656" y="4551362"/>
            <a:ext cx="15902688" cy="6899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00828" indent="-700828" algn="l">
              <a:lnSpc>
                <a:spcPct val="15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Hígado</a:t>
            </a:r>
          </a:p>
          <a:p>
            <a:pPr marL="700828" indent="-700828" algn="l">
              <a:lnSpc>
                <a:spcPct val="15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Bazo</a:t>
            </a:r>
          </a:p>
          <a:p>
            <a:pPr marL="700828" indent="-700828" algn="l">
              <a:lnSpc>
                <a:spcPct val="15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Tracto gastrointestinal</a:t>
            </a:r>
          </a:p>
          <a:p>
            <a:pPr marL="700828" indent="-700828" algn="l">
              <a:lnSpc>
                <a:spcPct val="15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Páncreas</a:t>
            </a:r>
          </a:p>
          <a:p>
            <a:pPr marL="700828" indent="-700828" algn="l">
              <a:lnSpc>
                <a:spcPct val="15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Riñones y tracto urinario</a:t>
            </a:r>
          </a:p>
        </p:txBody>
      </p:sp>
      <p:sp>
        <p:nvSpPr>
          <p:cNvPr id="645" name="Shape 645"/>
          <p:cNvSpPr/>
          <p:nvPr/>
        </p:nvSpPr>
        <p:spPr>
          <a:xfrm>
            <a:off x="6425034" y="822324"/>
            <a:ext cx="11533932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Abdominal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Sitios de lesión</a:t>
            </a:r>
          </a:p>
        </p:txBody>
      </p:sp>
    </p:spTree>
  </p:cSld>
  <p:clrMapOvr>
    <a:masterClrMapping/>
  </p:clrMapOvr>
  <p:transition spd="slow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48" name="Shape 648"/>
          <p:cNvSpPr/>
          <p:nvPr/>
        </p:nvSpPr>
        <p:spPr>
          <a:xfrm>
            <a:off x="4240656" y="5724842"/>
            <a:ext cx="15902688" cy="226631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20000"/>
              </a:lnSpc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La cavidad intra-peritoneal se extiende hacia el tórax hasta el 4to espacio intercostal</a:t>
            </a:r>
          </a:p>
        </p:txBody>
      </p:sp>
      <p:sp>
        <p:nvSpPr>
          <p:cNvPr id="649" name="Shape 649"/>
          <p:cNvSpPr/>
          <p:nvPr/>
        </p:nvSpPr>
        <p:spPr>
          <a:xfrm>
            <a:off x="6425034" y="822324"/>
            <a:ext cx="11533932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Abdominal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Recuerde</a:t>
            </a:r>
          </a:p>
        </p:txBody>
      </p:sp>
    </p:spTree>
  </p:cSld>
  <p:clrMapOvr>
    <a:masterClrMapping/>
  </p:clrMapOvr>
  <p:transition spd="slow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52" name="Shape 652"/>
          <p:cNvSpPr/>
          <p:nvPr/>
        </p:nvSpPr>
        <p:spPr>
          <a:xfrm>
            <a:off x="4950428" y="4473004"/>
            <a:ext cx="14483144" cy="7254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Laceraciones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Heridas penetrantes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Distensión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Equimosis pueden indicar lesiones significativas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Perineo y meato uretral externo</a:t>
            </a:r>
          </a:p>
        </p:txBody>
      </p:sp>
      <p:sp>
        <p:nvSpPr>
          <p:cNvPr id="653" name="Shape 653"/>
          <p:cNvSpPr/>
          <p:nvPr/>
        </p:nvSpPr>
        <p:spPr>
          <a:xfrm>
            <a:off x="6425034" y="822324"/>
            <a:ext cx="11533932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Abdominal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Observe</a:t>
            </a:r>
          </a:p>
        </p:txBody>
      </p:sp>
    </p:spTree>
  </p:cSld>
  <p:clrMapOvr>
    <a:masterClrMapping/>
  </p:clrMapOvr>
  <p:transition spd="slow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56" name="Shape 656"/>
          <p:cNvSpPr/>
          <p:nvPr/>
        </p:nvSpPr>
        <p:spPr>
          <a:xfrm>
            <a:off x="4950428" y="5323612"/>
            <a:ext cx="14483144" cy="5730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Examine con delicadeza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Dolor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Rigidez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Examen rectal y vaginal</a:t>
            </a:r>
          </a:p>
        </p:txBody>
      </p:sp>
      <p:sp>
        <p:nvSpPr>
          <p:cNvPr id="657" name="Shape 657"/>
          <p:cNvSpPr/>
          <p:nvPr/>
        </p:nvSpPr>
        <p:spPr>
          <a:xfrm>
            <a:off x="6425034" y="822324"/>
            <a:ext cx="11533932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Abdominal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Sienta</a:t>
            </a:r>
          </a:p>
        </p:txBody>
      </p:sp>
    </p:spTree>
  </p:cSld>
  <p:clrMapOvr>
    <a:masterClrMapping/>
  </p:clrMapOvr>
  <p:transition spd="slow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60" name="Shape 660"/>
          <p:cNvSpPr/>
          <p:nvPr/>
        </p:nvSpPr>
        <p:spPr>
          <a:xfrm>
            <a:off x="4950428" y="6434108"/>
            <a:ext cx="14483144" cy="2682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Ruidos intestinales en el tórax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Sospeche lesión diafragmática</a:t>
            </a:r>
          </a:p>
        </p:txBody>
      </p:sp>
      <p:sp>
        <p:nvSpPr>
          <p:cNvPr id="661" name="Shape 661"/>
          <p:cNvSpPr/>
          <p:nvPr/>
        </p:nvSpPr>
        <p:spPr>
          <a:xfrm>
            <a:off x="6425034" y="822324"/>
            <a:ext cx="11533932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Abdominal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Escuche</a:t>
            </a:r>
          </a:p>
        </p:txBody>
      </p:sp>
    </p:spTree>
  </p:cSld>
  <p:clrMapOvr>
    <a:masterClrMapping/>
  </p:clrMapOvr>
  <p:transition spd="slow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64" name="Shape 664"/>
          <p:cNvSpPr/>
          <p:nvPr/>
        </p:nvSpPr>
        <p:spPr>
          <a:xfrm>
            <a:off x="4950428" y="4122232"/>
            <a:ext cx="14483144" cy="813363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Oxígeno y reposición de volumen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Diagnostique sangrado y/o lesión de órganos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Refiera </a:t>
            </a:r>
            <a:r>
              <a:rPr lang="es-ES_tradnl" dirty="0"/>
              <a:t>de forma precoz</a:t>
            </a:r>
            <a:r>
              <a:rPr dirty="0"/>
              <a:t> al cirujano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Analgesia</a:t>
            </a:r>
          </a:p>
        </p:txBody>
      </p:sp>
      <p:sp>
        <p:nvSpPr>
          <p:cNvPr id="665" name="Shape 665"/>
          <p:cNvSpPr/>
          <p:nvPr/>
        </p:nvSpPr>
        <p:spPr>
          <a:xfrm>
            <a:off x="6425034" y="822324"/>
            <a:ext cx="11533932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Trauma Abdominal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Manejo</a:t>
            </a:r>
          </a:p>
        </p:txBody>
      </p:sp>
    </p:spTree>
  </p:cSld>
  <p:clrMapOvr>
    <a:masterClrMapping/>
  </p:clrMapOvr>
  <p:transition spd="slow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68" name="Shape 668"/>
          <p:cNvSpPr/>
          <p:nvPr/>
        </p:nvSpPr>
        <p:spPr>
          <a:xfrm>
            <a:off x="4950428" y="4968012"/>
            <a:ext cx="14483144" cy="6442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Descompresión gástrica y aspiración</a:t>
            </a:r>
          </a:p>
          <a:p>
            <a:pPr marL="1753305" lvl="2" indent="-864305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Especialmente en niños</a:t>
            </a:r>
          </a:p>
          <a:p>
            <a:pPr marL="1753305" lvl="2" indent="-864305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Busque sangre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Cateterismo urinario</a:t>
            </a:r>
          </a:p>
          <a:p>
            <a:pPr marL="1753305" lvl="2" indent="-864305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Después de excluir lesión de uretra</a:t>
            </a:r>
          </a:p>
        </p:txBody>
      </p:sp>
      <p:sp>
        <p:nvSpPr>
          <p:cNvPr id="669" name="Shape 669"/>
          <p:cNvSpPr/>
          <p:nvPr/>
        </p:nvSpPr>
        <p:spPr>
          <a:xfrm>
            <a:off x="6425034" y="822324"/>
            <a:ext cx="11533932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Abdominal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</a:t>
            </a:r>
          </a:p>
        </p:txBody>
      </p:sp>
    </p:spTree>
  </p:cSld>
  <p:clrMapOvr>
    <a:masterClrMapping/>
  </p:clrMapOvr>
  <p:transition spd="slow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72" name="Shape 672"/>
          <p:cNvSpPr/>
          <p:nvPr/>
        </p:nvSpPr>
        <p:spPr>
          <a:xfrm>
            <a:off x="4950428" y="4982299"/>
            <a:ext cx="14483144" cy="6746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Recomendación quirúrgica temprana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Trauma penetrante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Inestabilidad hemodinámica con:</a:t>
            </a:r>
          </a:p>
          <a:p>
            <a:pPr marL="1753305" lvl="2" indent="-864305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Lesión intra-abdominal obvia</a:t>
            </a:r>
          </a:p>
          <a:p>
            <a:pPr marL="1753305" lvl="2" indent="-864305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Sin otras causas obvias</a:t>
            </a:r>
          </a:p>
        </p:txBody>
      </p:sp>
      <p:sp>
        <p:nvSpPr>
          <p:cNvPr id="673" name="Shape 673"/>
          <p:cNvSpPr/>
          <p:nvPr/>
        </p:nvSpPr>
        <p:spPr>
          <a:xfrm>
            <a:off x="6425034" y="822324"/>
            <a:ext cx="11533932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Abdominal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¿Cuál es el rol del cirujano?</a:t>
            </a:r>
          </a:p>
        </p:txBody>
      </p:sp>
    </p:spTree>
  </p:cSld>
  <p:clrMapOvr>
    <a:masterClrMapping/>
  </p:clrMapOvr>
  <p:transition spd="slow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76" name="Shape 676"/>
          <p:cNvSpPr/>
          <p:nvPr/>
        </p:nvSpPr>
        <p:spPr>
          <a:xfrm>
            <a:off x="4307490" y="5035550"/>
            <a:ext cx="10543571" cy="53117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Potencial hemorragia masiva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Inmovilización / Faja Pélvica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Considere lesión génito-urinaria</a:t>
            </a:r>
          </a:p>
        </p:txBody>
      </p:sp>
      <p:sp>
        <p:nvSpPr>
          <p:cNvPr id="677" name="Shape 677"/>
          <p:cNvSpPr/>
          <p:nvPr/>
        </p:nvSpPr>
        <p:spPr>
          <a:xfrm>
            <a:off x="7212161" y="1355725"/>
            <a:ext cx="995967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de Pelvis</a:t>
            </a:r>
          </a:p>
        </p:txBody>
      </p:sp>
      <p:pic>
        <p:nvPicPr>
          <p:cNvPr id="678" name="open bookpelvis fracture.jpg" descr="open bookpelvis fracture.jpg"/>
          <p:cNvPicPr>
            <a:picLocks noChangeAspect="1"/>
          </p:cNvPicPr>
          <p:nvPr/>
        </p:nvPicPr>
        <p:blipFill>
          <a:blip r:embed="rId3">
            <a:extLst/>
          </a:blip>
          <a:srcRect r="6993"/>
          <a:stretch>
            <a:fillRect/>
          </a:stretch>
        </p:blipFill>
        <p:spPr>
          <a:xfrm>
            <a:off x="16001006" y="3746934"/>
            <a:ext cx="4341828" cy="4562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23775" y="8422927"/>
            <a:ext cx="4335531" cy="3567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0404"/>
            </a:gs>
            <a:gs pos="100000">
              <a:srgbClr val="B82103"/>
            </a:gs>
          </a:gsLst>
          <a:lin ang="1278155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84" name="Shape 184"/>
          <p:cNvSpPr/>
          <p:nvPr/>
        </p:nvSpPr>
        <p:spPr>
          <a:xfrm>
            <a:off x="8407201" y="808037"/>
            <a:ext cx="756959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Sistema PTC</a:t>
            </a:r>
          </a:p>
        </p:txBody>
      </p:sp>
      <p:sp>
        <p:nvSpPr>
          <p:cNvPr id="185" name="Shape 185"/>
          <p:cNvSpPr/>
          <p:nvPr/>
        </p:nvSpPr>
        <p:spPr>
          <a:xfrm>
            <a:off x="10443133" y="2682080"/>
            <a:ext cx="3497734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Resumen</a:t>
            </a:r>
          </a:p>
        </p:txBody>
      </p:sp>
      <p:sp>
        <p:nvSpPr>
          <p:cNvPr id="186" name="Shape 186"/>
          <p:cNvSpPr/>
          <p:nvPr/>
        </p:nvSpPr>
        <p:spPr>
          <a:xfrm>
            <a:off x="4605683" y="4403406"/>
            <a:ext cx="4304829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PTC ofrece</a:t>
            </a:r>
          </a:p>
        </p:txBody>
      </p:sp>
      <p:sp>
        <p:nvSpPr>
          <p:cNvPr id="187" name="Shape 187"/>
          <p:cNvSpPr/>
          <p:nvPr/>
        </p:nvSpPr>
        <p:spPr>
          <a:xfrm>
            <a:off x="4727928" y="5914428"/>
            <a:ext cx="15689025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Abordaje sistematizado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Rápida evaluación y tratamiento del paciente de trauma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Capacidad de adaptación a todos los ambientes del cuidado de la salud</a:t>
            </a:r>
          </a:p>
        </p:txBody>
      </p:sp>
    </p:spTree>
  </p:cSld>
  <p:clrMapOvr>
    <a:masterClrMapping/>
  </p:clrMapOvr>
  <p:transition spd="slow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82" name="Shape 682"/>
          <p:cNvSpPr/>
          <p:nvPr/>
        </p:nvSpPr>
        <p:spPr>
          <a:xfrm>
            <a:off x="7028680" y="822324"/>
            <a:ext cx="1032663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Pelvis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</a:t>
            </a:r>
          </a:p>
        </p:txBody>
      </p:sp>
      <p:sp>
        <p:nvSpPr>
          <p:cNvPr id="683" name="Shape 683"/>
          <p:cNvSpPr/>
          <p:nvPr/>
        </p:nvSpPr>
        <p:spPr>
          <a:xfrm>
            <a:off x="5010935" y="4189184"/>
            <a:ext cx="15105814" cy="861885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31504" indent="-731504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ABC</a:t>
            </a:r>
          </a:p>
          <a:p>
            <a:pPr marL="731504" indent="-731504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Equimosis, dolor, movimientos anormales, crepitación (dolorosa).</a:t>
            </a:r>
          </a:p>
          <a:p>
            <a:pPr marL="731504" indent="-731504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Sangrado por el pene</a:t>
            </a:r>
          </a:p>
          <a:p>
            <a:pPr marL="731504" indent="-731504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Examen rectal</a:t>
            </a:r>
          </a:p>
          <a:p>
            <a:pPr marL="1620504" lvl="2" indent="-731504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Sangrado</a:t>
            </a:r>
          </a:p>
          <a:p>
            <a:pPr marL="1620504" lvl="2" indent="-731504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Próstata flotante</a:t>
            </a:r>
          </a:p>
          <a:p>
            <a:pPr marL="731504" indent="-731504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Rayos X de la pelvis</a:t>
            </a:r>
          </a:p>
        </p:txBody>
      </p:sp>
    </p:spTree>
  </p:cSld>
  <p:clrMapOvr>
    <a:masterClrMapping/>
  </p:clrMapOvr>
  <p:transition spd="slow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86" name="Shape 686"/>
          <p:cNvSpPr/>
          <p:nvPr/>
        </p:nvSpPr>
        <p:spPr>
          <a:xfrm>
            <a:off x="7028680" y="822324"/>
            <a:ext cx="1032663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Pelvis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</a:t>
            </a:r>
          </a:p>
        </p:txBody>
      </p:sp>
      <p:sp>
        <p:nvSpPr>
          <p:cNvPr id="687" name="Shape 687"/>
          <p:cNvSpPr/>
          <p:nvPr/>
        </p:nvSpPr>
        <p:spPr>
          <a:xfrm>
            <a:off x="5010934" y="5159096"/>
            <a:ext cx="14883803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ABC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Faja pélvica, amarre las piernas juntas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Transfusión precoz en caso de shock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Evaluación quirúrgica precoz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Analgesia</a:t>
            </a:r>
          </a:p>
        </p:txBody>
      </p:sp>
    </p:spTree>
  </p:cSld>
  <p:clrMapOvr>
    <a:masterClrMapping/>
  </p:clrMapOvr>
  <p:transition spd="slow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90" name="Shape 690"/>
          <p:cNvSpPr/>
          <p:nvPr/>
        </p:nvSpPr>
        <p:spPr>
          <a:xfrm>
            <a:off x="3545780" y="822324"/>
            <a:ext cx="17292440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Abdomen y Pelvis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Exámenes especiales</a:t>
            </a:r>
          </a:p>
        </p:txBody>
      </p:sp>
      <p:sp>
        <p:nvSpPr>
          <p:cNvPr id="691" name="Shape 691"/>
          <p:cNvSpPr/>
          <p:nvPr/>
        </p:nvSpPr>
        <p:spPr>
          <a:xfrm>
            <a:off x="4653747" y="5176204"/>
            <a:ext cx="15426252" cy="5789404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65527" indent="-765527" algn="l">
              <a:lnSpc>
                <a:spcPct val="15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Lavado peritoneal diagn</a:t>
            </a:r>
            <a:r>
              <a:rPr lang="es-ES_tradnl" dirty="0"/>
              <a:t>ó</a:t>
            </a:r>
            <a:r>
              <a:rPr dirty="0"/>
              <a:t>stico</a:t>
            </a:r>
          </a:p>
          <a:p>
            <a:pPr marL="765527" indent="-765527" algn="l">
              <a:lnSpc>
                <a:spcPct val="15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ECO FAST</a:t>
            </a:r>
          </a:p>
          <a:p>
            <a:pPr marL="765527" indent="-765527" algn="l">
              <a:lnSpc>
                <a:spcPct val="15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TAC</a:t>
            </a:r>
          </a:p>
          <a:p>
            <a:pPr marL="765527" indent="-765527" algn="l">
              <a:lnSpc>
                <a:spcPct val="15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Radiografía con contraste de vías urinarias</a:t>
            </a:r>
          </a:p>
        </p:txBody>
      </p:sp>
    </p:spTree>
  </p:cSld>
  <p:clrMapOvr>
    <a:masterClrMapping/>
  </p:clrMapOvr>
  <p:transition spd="slow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94" name="Shape 694"/>
          <p:cNvSpPr/>
          <p:nvPr/>
        </p:nvSpPr>
        <p:spPr>
          <a:xfrm>
            <a:off x="6286565" y="830262"/>
            <a:ext cx="11810870" cy="3292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de Abdomen y Pelvis</a:t>
            </a:r>
          </a:p>
        </p:txBody>
      </p:sp>
      <p:sp>
        <p:nvSpPr>
          <p:cNvPr id="695" name="Shape 695"/>
          <p:cNvSpPr/>
          <p:nvPr/>
        </p:nvSpPr>
        <p:spPr>
          <a:xfrm>
            <a:off x="7144969" y="2978149"/>
            <a:ext cx="10094062" cy="8664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slow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0404"/>
            </a:gs>
            <a:gs pos="100000">
              <a:srgbClr val="B82103"/>
            </a:gs>
          </a:gsLst>
          <a:lin ang="1278155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698" name="Shape 698"/>
          <p:cNvSpPr/>
          <p:nvPr/>
        </p:nvSpPr>
        <p:spPr>
          <a:xfrm>
            <a:off x="3729260" y="808037"/>
            <a:ext cx="16925480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de Abdomen y Pelvis</a:t>
            </a:r>
          </a:p>
        </p:txBody>
      </p:sp>
      <p:sp>
        <p:nvSpPr>
          <p:cNvPr id="699" name="Shape 699"/>
          <p:cNvSpPr/>
          <p:nvPr/>
        </p:nvSpPr>
        <p:spPr>
          <a:xfrm>
            <a:off x="10443133" y="2682080"/>
            <a:ext cx="3497734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Resumen</a:t>
            </a:r>
          </a:p>
        </p:txBody>
      </p:sp>
      <p:sp>
        <p:nvSpPr>
          <p:cNvPr id="700" name="Shape 700"/>
          <p:cNvSpPr/>
          <p:nvPr/>
        </p:nvSpPr>
        <p:spPr>
          <a:xfrm>
            <a:off x="4275491" y="5126037"/>
            <a:ext cx="15833017" cy="6035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Sitio común de lesiones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Evaluación puede ser difícil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Sitio de sangrado oculto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 revaluación constante es importante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Solicite evaluación quirúrgica temprana</a:t>
            </a:r>
          </a:p>
        </p:txBody>
      </p:sp>
    </p:spTree>
  </p:cSld>
  <p:clrMapOvr>
    <a:masterClrMapping/>
  </p:clrMapOvr>
  <p:transition spd="slow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A235"/>
            </a:gs>
            <a:gs pos="38317">
              <a:srgbClr val="2F6B20"/>
            </a:gs>
            <a:gs pos="100000">
              <a:srgbClr val="01340B"/>
            </a:gs>
          </a:gsLst>
          <a:lin ang="29438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03" name="Shape 703"/>
          <p:cNvSpPr/>
          <p:nvPr/>
        </p:nvSpPr>
        <p:spPr>
          <a:xfrm>
            <a:off x="4882058" y="808037"/>
            <a:ext cx="1461988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de Extremidades</a:t>
            </a:r>
          </a:p>
        </p:txBody>
      </p:sp>
      <p:sp>
        <p:nvSpPr>
          <p:cNvPr id="704" name="Shape 704"/>
          <p:cNvSpPr/>
          <p:nvPr/>
        </p:nvSpPr>
        <p:spPr>
          <a:xfrm>
            <a:off x="4905352" y="4295137"/>
            <a:ext cx="7024733" cy="119071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Al concluir</a:t>
            </a:r>
            <a:r>
              <a:rPr lang="es-ES_tradnl" dirty="0"/>
              <a:t>,</a:t>
            </a:r>
            <a:r>
              <a:rPr dirty="0"/>
              <a:t> usted:</a:t>
            </a:r>
          </a:p>
        </p:txBody>
      </p:sp>
      <p:sp>
        <p:nvSpPr>
          <p:cNvPr id="705" name="Shape 705"/>
          <p:cNvSpPr/>
          <p:nvPr/>
        </p:nvSpPr>
        <p:spPr>
          <a:xfrm>
            <a:off x="4893360" y="6358030"/>
            <a:ext cx="14597279" cy="5286189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Entenderá el abordaje estructurado </a:t>
            </a:r>
            <a:r>
              <a:rPr lang="es-ES_tradnl" dirty="0"/>
              <a:t>del</a:t>
            </a:r>
            <a:r>
              <a:rPr dirty="0"/>
              <a:t> paciente con lesión de extremidades.</a:t>
            </a:r>
          </a:p>
          <a:p>
            <a:pPr algn="l">
              <a:lnSpc>
                <a:spcPct val="120000"/>
              </a:lnSpc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Será capaz de tratar lesiones de extremidades y prevenir lesiones posteriores.</a:t>
            </a:r>
          </a:p>
        </p:txBody>
      </p:sp>
    </p:spTree>
  </p:cSld>
  <p:clrMapOvr>
    <a:masterClrMapping/>
  </p:clrMapOvr>
  <p:transition spd="slow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08" name="Shape 708"/>
          <p:cNvSpPr/>
          <p:nvPr/>
        </p:nvSpPr>
        <p:spPr>
          <a:xfrm>
            <a:off x="9330729" y="808037"/>
            <a:ext cx="572254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Escenario</a:t>
            </a:r>
          </a:p>
        </p:txBody>
      </p:sp>
      <p:sp>
        <p:nvSpPr>
          <p:cNvPr id="709" name="Shape 709"/>
          <p:cNvSpPr/>
          <p:nvPr/>
        </p:nvSpPr>
        <p:spPr>
          <a:xfrm>
            <a:off x="4037366" y="5544274"/>
            <a:ext cx="8530487" cy="4003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Un hombre de 35 años es llevado a su hospital luego de pisar una mina antipersonal.</a:t>
            </a:r>
          </a:p>
        </p:txBody>
      </p:sp>
      <p:pic>
        <p:nvPicPr>
          <p:cNvPr id="710" name="45.jpg" descr="4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9740" y="3912506"/>
            <a:ext cx="7481294" cy="5890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pic>
        <p:nvPicPr>
          <p:cNvPr id="713" name="45.jpg" descr="4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9740" y="3912506"/>
            <a:ext cx="7481294" cy="5890988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Shape 714"/>
          <p:cNvSpPr/>
          <p:nvPr/>
        </p:nvSpPr>
        <p:spPr>
          <a:xfrm>
            <a:off x="5277073" y="808037"/>
            <a:ext cx="1382985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Preguntas del escenario</a:t>
            </a:r>
          </a:p>
        </p:txBody>
      </p:sp>
      <p:sp>
        <p:nvSpPr>
          <p:cNvPr id="715" name="Shape 715"/>
          <p:cNvSpPr/>
          <p:nvPr/>
        </p:nvSpPr>
        <p:spPr>
          <a:xfrm>
            <a:off x="3613951" y="4753912"/>
            <a:ext cx="8962181" cy="522541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3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¿Qué haría primero?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3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3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Explique cual sería su abordaje para examinar la extremidad.</a:t>
            </a:r>
          </a:p>
        </p:txBody>
      </p:sp>
    </p:spTree>
  </p:cSld>
  <p:clrMapOvr>
    <a:masterClrMapping/>
  </p:clrMapOvr>
  <p:transition spd="slow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18" name="Shape 718"/>
          <p:cNvSpPr/>
          <p:nvPr/>
        </p:nvSpPr>
        <p:spPr>
          <a:xfrm>
            <a:off x="4698578" y="822324"/>
            <a:ext cx="149868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Extremidades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Valoración Inicial</a:t>
            </a:r>
          </a:p>
        </p:txBody>
      </p:sp>
      <p:sp>
        <p:nvSpPr>
          <p:cNvPr id="719" name="Shape 719"/>
          <p:cNvSpPr/>
          <p:nvPr/>
        </p:nvSpPr>
        <p:spPr>
          <a:xfrm>
            <a:off x="4677560" y="5836374"/>
            <a:ext cx="15622798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Vía Aérea +  Control de columna cervical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Ventilación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Circulación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Déficit neurológico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Exposición</a:t>
            </a:r>
          </a:p>
        </p:txBody>
      </p:sp>
      <p:sp>
        <p:nvSpPr>
          <p:cNvPr id="720" name="Shape 720"/>
          <p:cNvSpPr/>
          <p:nvPr/>
        </p:nvSpPr>
        <p:spPr>
          <a:xfrm>
            <a:off x="4229670" y="3990494"/>
            <a:ext cx="7828410" cy="1209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Primaria</a:t>
            </a:r>
          </a:p>
        </p:txBody>
      </p:sp>
    </p:spTree>
  </p:cSld>
  <p:clrMapOvr>
    <a:masterClrMapping/>
  </p:clrMapOvr>
  <p:transition spd="slow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23" name="Shape 723"/>
          <p:cNvSpPr/>
          <p:nvPr/>
        </p:nvSpPr>
        <p:spPr>
          <a:xfrm>
            <a:off x="4882058" y="1355725"/>
            <a:ext cx="1461988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de Extremidades</a:t>
            </a:r>
          </a:p>
        </p:txBody>
      </p:sp>
      <p:sp>
        <p:nvSpPr>
          <p:cNvPr id="724" name="Shape 724"/>
          <p:cNvSpPr/>
          <p:nvPr/>
        </p:nvSpPr>
        <p:spPr>
          <a:xfrm>
            <a:off x="4393019" y="4399687"/>
            <a:ext cx="16119011" cy="786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4916" indent="-814916" algn="l"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 hemorragia periférica es una causa prevenible de muerte precoz.</a:t>
            </a:r>
          </a:p>
          <a:p>
            <a:pPr marL="814916" indent="-814916" algn="l"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814916" indent="-814916" algn="l"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 infección de heridas de las extremidades es una causa de morbilidad y mortalidad.</a:t>
            </a:r>
          </a:p>
          <a:p>
            <a:pPr marL="814916" indent="-814916" algn="l"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814916" indent="-814916" algn="l"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El tratamiento precoz reduce la discapacidad tardía.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A235"/>
            </a:gs>
            <a:gs pos="38317">
              <a:srgbClr val="2F6B20"/>
            </a:gs>
            <a:gs pos="100000">
              <a:srgbClr val="01340B"/>
            </a:gs>
          </a:gsLst>
          <a:lin ang="29438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90" name="Shape 190"/>
          <p:cNvSpPr/>
          <p:nvPr/>
        </p:nvSpPr>
        <p:spPr>
          <a:xfrm>
            <a:off x="6414392" y="808037"/>
            <a:ext cx="11555216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Primaria</a:t>
            </a:r>
          </a:p>
        </p:txBody>
      </p:sp>
      <p:sp>
        <p:nvSpPr>
          <p:cNvPr id="191" name="Shape 191"/>
          <p:cNvSpPr/>
          <p:nvPr/>
        </p:nvSpPr>
        <p:spPr>
          <a:xfrm>
            <a:off x="6102131" y="4295137"/>
            <a:ext cx="7024733" cy="119071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Al concluir</a:t>
            </a:r>
            <a:r>
              <a:rPr lang="es-ES_tradnl" dirty="0"/>
              <a:t>,</a:t>
            </a:r>
            <a:r>
              <a:rPr dirty="0"/>
              <a:t> usted:</a:t>
            </a:r>
          </a:p>
        </p:txBody>
      </p:sp>
      <p:sp>
        <p:nvSpPr>
          <p:cNvPr id="192" name="Shape 192"/>
          <p:cNvSpPr/>
          <p:nvPr/>
        </p:nvSpPr>
        <p:spPr>
          <a:xfrm>
            <a:off x="5085116" y="6263906"/>
            <a:ext cx="14597279" cy="3950439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Entenderá los elementos de la evaluación primaria</a:t>
            </a:r>
            <a:r>
              <a:rPr lang="es-ES_tradnl" dirty="0"/>
              <a:t>.</a:t>
            </a:r>
            <a:endParaRPr dirty="0"/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Sabrá cuando realizar la evaluación primaria</a:t>
            </a:r>
            <a:r>
              <a:rPr lang="es-ES_tradnl" dirty="0"/>
              <a:t>.</a:t>
            </a:r>
            <a:endParaRPr dirty="0"/>
          </a:p>
        </p:txBody>
      </p:sp>
    </p:spTree>
  </p:cSld>
  <p:clrMapOvr>
    <a:masterClrMapping/>
  </p:clrMapOvr>
  <p:transition spd="slow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27" name="Shape 727"/>
          <p:cNvSpPr/>
          <p:nvPr/>
        </p:nvSpPr>
        <p:spPr>
          <a:xfrm>
            <a:off x="4698578" y="822324"/>
            <a:ext cx="149868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Extremidades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</a:t>
            </a:r>
          </a:p>
        </p:txBody>
      </p:sp>
      <p:sp>
        <p:nvSpPr>
          <p:cNvPr id="728" name="Shape 728"/>
          <p:cNvSpPr/>
          <p:nvPr/>
        </p:nvSpPr>
        <p:spPr>
          <a:xfrm>
            <a:off x="5010935" y="4370426"/>
            <a:ext cx="14362130" cy="785431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ABC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Observe:</a:t>
            </a:r>
          </a:p>
          <a:p>
            <a:pPr marL="1531055" lvl="2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Color, deformidad, heridas, inflamación.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Sienta:</a:t>
            </a:r>
          </a:p>
          <a:p>
            <a:pPr marL="1531055" lvl="2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Dolor, crepitaciones, temperatura, movimiento, pulsos periféricos, sensibilidad.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Movilice:</a:t>
            </a:r>
          </a:p>
          <a:p>
            <a:pPr marL="1531055" lvl="2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Activa y pasivamente.</a:t>
            </a:r>
          </a:p>
        </p:txBody>
      </p:sp>
    </p:spTree>
  </p:cSld>
  <p:clrMapOvr>
    <a:masterClrMapping/>
  </p:clrMapOvr>
  <p:transition spd="slow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31" name="Shape 731"/>
          <p:cNvSpPr/>
          <p:nvPr/>
        </p:nvSpPr>
        <p:spPr>
          <a:xfrm>
            <a:off x="4698578" y="822324"/>
            <a:ext cx="149868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Extremidades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</a:t>
            </a:r>
          </a:p>
        </p:txBody>
      </p:sp>
      <p:sp>
        <p:nvSpPr>
          <p:cNvPr id="732" name="Shape 732"/>
          <p:cNvSpPr/>
          <p:nvPr/>
        </p:nvSpPr>
        <p:spPr>
          <a:xfrm>
            <a:off x="4415622" y="4459743"/>
            <a:ext cx="16791192" cy="7254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2447" indent="-812447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ABC</a:t>
            </a:r>
          </a:p>
          <a:p>
            <a:pPr marL="812447" indent="-812447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Control de la hemorragia</a:t>
            </a:r>
          </a:p>
          <a:p>
            <a:pPr marL="812447" indent="-812447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Mantenga perfusión periférica</a:t>
            </a:r>
          </a:p>
          <a:p>
            <a:pPr marL="812447" indent="-812447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Evite la necrosis de la piel y la infección</a:t>
            </a:r>
          </a:p>
          <a:p>
            <a:pPr marL="812447" indent="-812447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Evite el daño de los nervios periféricos</a:t>
            </a:r>
          </a:p>
        </p:txBody>
      </p:sp>
    </p:spTree>
  </p:cSld>
  <p:clrMapOvr>
    <a:masterClrMapping/>
  </p:clrMapOvr>
  <p:transition spd="slow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35" name="Shape 735"/>
          <p:cNvSpPr/>
          <p:nvPr/>
        </p:nvSpPr>
        <p:spPr>
          <a:xfrm>
            <a:off x="4698578" y="822324"/>
            <a:ext cx="149868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Extremidades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Control de la hemorragia</a:t>
            </a:r>
          </a:p>
        </p:txBody>
      </p:sp>
      <p:sp>
        <p:nvSpPr>
          <p:cNvPr id="736" name="Shape 736"/>
          <p:cNvSpPr/>
          <p:nvPr/>
        </p:nvSpPr>
        <p:spPr>
          <a:xfrm>
            <a:off x="4320372" y="4632346"/>
            <a:ext cx="16791192" cy="8100293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2447" indent="-812447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Preferiblemente con presión directa</a:t>
            </a:r>
          </a:p>
          <a:p>
            <a:pPr marL="812447" indent="-812447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La tracción e inmovilización reducirán el sangrado</a:t>
            </a:r>
          </a:p>
          <a:p>
            <a:pPr marL="812447" indent="-812447" algn="l">
              <a:lnSpc>
                <a:spcPct val="13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Torniquete</a:t>
            </a:r>
          </a:p>
          <a:p>
            <a:pPr marL="1585383" lvl="2" indent="-69638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Solo si todo lo demás falla</a:t>
            </a:r>
          </a:p>
          <a:p>
            <a:pPr marL="1585383" lvl="2" indent="-69638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Libérelo tan pronto como sea posible</a:t>
            </a:r>
          </a:p>
        </p:txBody>
      </p:sp>
    </p:spTree>
  </p:cSld>
  <p:clrMapOvr>
    <a:masterClrMapping/>
  </p:clrMapOvr>
  <p:transition spd="slow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39" name="Shape 739"/>
          <p:cNvSpPr/>
          <p:nvPr/>
        </p:nvSpPr>
        <p:spPr>
          <a:xfrm>
            <a:off x="4698578" y="822324"/>
            <a:ext cx="149868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Extremidades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</a:t>
            </a:r>
          </a:p>
        </p:txBody>
      </p:sp>
      <p:sp>
        <p:nvSpPr>
          <p:cNvPr id="740" name="Shape 740"/>
          <p:cNvSpPr/>
          <p:nvPr/>
        </p:nvSpPr>
        <p:spPr>
          <a:xfrm>
            <a:off x="4415622" y="4459743"/>
            <a:ext cx="16791192" cy="7254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2447" indent="-812447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Analgesia</a:t>
            </a:r>
          </a:p>
          <a:p>
            <a:pPr marL="812447" indent="-812447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Cubra heridas con apósitos estériles</a:t>
            </a:r>
          </a:p>
          <a:p>
            <a:pPr marL="812447" indent="-812447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Alinee las fracturas</a:t>
            </a:r>
          </a:p>
          <a:p>
            <a:pPr marL="812447" indent="-812447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Entablillar e inmovilizar</a:t>
            </a:r>
          </a:p>
          <a:p>
            <a:pPr marL="812447" indent="-812447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Tracción cuando sea apropiada </a:t>
            </a:r>
          </a:p>
        </p:txBody>
      </p:sp>
    </p:spTree>
  </p:cSld>
  <p:clrMapOvr>
    <a:masterClrMapping/>
  </p:clrMapOvr>
  <p:transition spd="slow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43" name="Shape 743"/>
          <p:cNvSpPr/>
          <p:nvPr/>
        </p:nvSpPr>
        <p:spPr>
          <a:xfrm>
            <a:off x="4698578" y="822324"/>
            <a:ext cx="149868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Extremidades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Síndrome Compartimental</a:t>
            </a:r>
          </a:p>
        </p:txBody>
      </p:sp>
      <p:sp>
        <p:nvSpPr>
          <p:cNvPr id="744" name="Shape 744"/>
          <p:cNvSpPr/>
          <p:nvPr/>
        </p:nvSpPr>
        <p:spPr>
          <a:xfrm>
            <a:off x="4272747" y="4509085"/>
            <a:ext cx="16791192" cy="7918192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2447" indent="-812447" algn="l">
              <a:lnSpc>
                <a:spcPct val="9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Debido a un aumento de la presión en los compartimientos fasciales.</a:t>
            </a:r>
          </a:p>
          <a:p>
            <a:pPr marL="812447" indent="-812447" algn="l">
              <a:lnSpc>
                <a:spcPct val="9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812447" indent="-812447" algn="l">
              <a:lnSpc>
                <a:spcPct val="9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Causa compresión de los vasos y los nervios.</a:t>
            </a:r>
          </a:p>
          <a:p>
            <a:pPr marL="812447" indent="-812447" algn="l">
              <a:lnSpc>
                <a:spcPct val="9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812447" indent="-812447" algn="l">
              <a:lnSpc>
                <a:spcPct val="9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Puede resultar en daño de nervios periféricos y necrosis de músculos.</a:t>
            </a:r>
          </a:p>
        </p:txBody>
      </p:sp>
    </p:spTree>
  </p:cSld>
  <p:clrMapOvr>
    <a:masterClrMapping/>
  </p:clrMapOvr>
  <p:transition spd="slow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47" name="Shape 747"/>
          <p:cNvSpPr/>
          <p:nvPr/>
        </p:nvSpPr>
        <p:spPr>
          <a:xfrm>
            <a:off x="4698578" y="822324"/>
            <a:ext cx="149868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Extremidades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Síndrome Compartimental</a:t>
            </a:r>
          </a:p>
        </p:txBody>
      </p:sp>
      <p:sp>
        <p:nvSpPr>
          <p:cNvPr id="748" name="Shape 748"/>
          <p:cNvSpPr/>
          <p:nvPr/>
        </p:nvSpPr>
        <p:spPr>
          <a:xfrm>
            <a:off x="3796404" y="5121354"/>
            <a:ext cx="16791192" cy="6899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66021" indent="-766021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>
                <a:solidFill>
                  <a:srgbClr val="EACC20"/>
                </a:solidFill>
              </a:rPr>
              <a:t>Dolor</a:t>
            </a:r>
            <a:r>
              <a:rPr dirty="0"/>
              <a:t> especialmente en la movilización pasiva</a:t>
            </a:r>
          </a:p>
          <a:p>
            <a:pPr marL="766021" indent="-766021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Edema / Inflamación</a:t>
            </a:r>
          </a:p>
          <a:p>
            <a:pPr marL="766021" indent="-766021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Disminución de la sensibilidad</a:t>
            </a:r>
          </a:p>
          <a:p>
            <a:pPr marL="766021" indent="-766021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Debilidad muscular</a:t>
            </a:r>
          </a:p>
          <a:p>
            <a:pPr marL="766021" indent="-766021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EACC2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La disminución de los pulsos y la sensibilidad son signos </a:t>
            </a:r>
            <a:r>
              <a:rPr u="sng" dirty="0"/>
              <a:t>tardíos</a:t>
            </a:r>
          </a:p>
        </p:txBody>
      </p:sp>
    </p:spTree>
  </p:cSld>
  <p:clrMapOvr>
    <a:masterClrMapping/>
  </p:clrMapOvr>
  <p:transition spd="slow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51" name="Shape 751"/>
          <p:cNvSpPr/>
          <p:nvPr/>
        </p:nvSpPr>
        <p:spPr>
          <a:xfrm>
            <a:off x="4698578" y="822324"/>
            <a:ext cx="149868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Extremidades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Síndrome Compartimental</a:t>
            </a:r>
          </a:p>
        </p:txBody>
      </p:sp>
      <p:sp>
        <p:nvSpPr>
          <p:cNvPr id="752" name="Shape 752"/>
          <p:cNvSpPr/>
          <p:nvPr/>
        </p:nvSpPr>
        <p:spPr>
          <a:xfrm>
            <a:off x="3891747" y="7173049"/>
            <a:ext cx="9295277" cy="2936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33649" indent="-733649" algn="l">
              <a:lnSpc>
                <a:spcPct val="150000"/>
              </a:lnSpc>
              <a:buSzPct val="45000"/>
              <a:buBlip>
                <a:blip r:embed="rId2"/>
              </a:buBlip>
              <a:defRPr sz="7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Diagnóstico precoz</a:t>
            </a:r>
          </a:p>
          <a:p>
            <a:pPr marL="733649" indent="-733649" algn="l">
              <a:lnSpc>
                <a:spcPct val="150000"/>
              </a:lnSpc>
              <a:buSzPct val="45000"/>
              <a:buBlip>
                <a:blip r:embed="rId2"/>
              </a:buBlip>
              <a:defRPr sz="7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Fasciotomía precoz</a:t>
            </a:r>
          </a:p>
        </p:txBody>
      </p:sp>
      <p:sp>
        <p:nvSpPr>
          <p:cNvPr id="753" name="Shape 753"/>
          <p:cNvSpPr/>
          <p:nvPr/>
        </p:nvSpPr>
        <p:spPr>
          <a:xfrm>
            <a:off x="4051374" y="5150956"/>
            <a:ext cx="3565377" cy="1412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8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Manejo</a:t>
            </a:r>
          </a:p>
        </p:txBody>
      </p:sp>
      <p:pic>
        <p:nvPicPr>
          <p:cNvPr id="75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22632" y="8278603"/>
            <a:ext cx="5552450" cy="4077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vasc0017 fasciotomy superficial med compartment.jpg" descr="vasc0017 fasciotomy superficial med compartmen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83716" y="4102148"/>
            <a:ext cx="5429977" cy="3985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58" name="Shape 758"/>
          <p:cNvSpPr/>
          <p:nvPr/>
        </p:nvSpPr>
        <p:spPr>
          <a:xfrm>
            <a:off x="4698578" y="822324"/>
            <a:ext cx="149868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Extremidades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Fracturas Abiertas</a:t>
            </a:r>
          </a:p>
        </p:txBody>
      </p:sp>
      <p:sp>
        <p:nvSpPr>
          <p:cNvPr id="759" name="Shape 759"/>
          <p:cNvSpPr/>
          <p:nvPr/>
        </p:nvSpPr>
        <p:spPr>
          <a:xfrm>
            <a:off x="4272747" y="4803913"/>
            <a:ext cx="16791192" cy="732853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6383" indent="-69638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Considere heridas cercanas a la fractura como comunicantes</a:t>
            </a:r>
          </a:p>
          <a:p>
            <a:pPr marL="696383" indent="-69638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Detenga la hemorragia externa</a:t>
            </a:r>
          </a:p>
          <a:p>
            <a:pPr marL="696383" indent="-69638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Inmovilice fracturas</a:t>
            </a:r>
          </a:p>
          <a:p>
            <a:pPr marL="696383" indent="-69638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Cubra con apósitos estériles</a:t>
            </a:r>
          </a:p>
          <a:p>
            <a:pPr marL="696383" indent="-69638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Alivie el dolor</a:t>
            </a:r>
          </a:p>
          <a:p>
            <a:pPr marL="696383" indent="-69638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Administre profilaxis antitetánica y antibióticos</a:t>
            </a:r>
          </a:p>
        </p:txBody>
      </p:sp>
    </p:spTree>
  </p:cSld>
  <p:clrMapOvr>
    <a:masterClrMapping/>
  </p:clrMapOvr>
  <p:transition spd="slow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62" name="Shape 762"/>
          <p:cNvSpPr/>
          <p:nvPr/>
        </p:nvSpPr>
        <p:spPr>
          <a:xfrm>
            <a:off x="4698578" y="822324"/>
            <a:ext cx="149868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Extremidades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Lesiones por aplastamiento</a:t>
            </a:r>
          </a:p>
        </p:txBody>
      </p:sp>
      <p:sp>
        <p:nvSpPr>
          <p:cNvPr id="763" name="Shape 763"/>
          <p:cNvSpPr/>
          <p:nvPr/>
        </p:nvSpPr>
        <p:spPr>
          <a:xfrm>
            <a:off x="4775647" y="4637124"/>
            <a:ext cx="14832706" cy="7900239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38351" indent="-638351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Más frecuente en extremidades inferiores</a:t>
            </a:r>
          </a:p>
          <a:p>
            <a:pPr marL="638351" indent="-638351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638351" indent="-638351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Escenario pre-hospitalario</a:t>
            </a:r>
          </a:p>
          <a:p>
            <a:pPr marL="1501817" lvl="2" indent="-612817" algn="l"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Colapso de edificios o minas</a:t>
            </a:r>
          </a:p>
          <a:p>
            <a:pPr marL="1501817" lvl="2" indent="-612817" algn="l"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Terremotos</a:t>
            </a:r>
          </a:p>
          <a:p>
            <a:pPr marL="1501817" lvl="2" indent="-612817" algn="l"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Explosiones</a:t>
            </a:r>
          </a:p>
          <a:p>
            <a:pPr marL="638351" indent="-638351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638351" indent="-638351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La amputación traumática es la complicación inmediata más severa</a:t>
            </a:r>
          </a:p>
        </p:txBody>
      </p:sp>
    </p:spTree>
  </p:cSld>
  <p:clrMapOvr>
    <a:masterClrMapping/>
  </p:clrMapOvr>
  <p:transition spd="slow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66" name="Shape 766"/>
          <p:cNvSpPr/>
          <p:nvPr/>
        </p:nvSpPr>
        <p:spPr>
          <a:xfrm>
            <a:off x="4698578" y="822324"/>
            <a:ext cx="149868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de Extremidades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Síndrome por aplastamiento</a:t>
            </a:r>
          </a:p>
        </p:txBody>
      </p:sp>
      <p:sp>
        <p:nvSpPr>
          <p:cNvPr id="767" name="Shape 767"/>
          <p:cNvSpPr/>
          <p:nvPr/>
        </p:nvSpPr>
        <p:spPr>
          <a:xfrm>
            <a:off x="4775647" y="4948693"/>
            <a:ext cx="14832706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38351" indent="-638351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Debido a gran destrucción muscular</a:t>
            </a:r>
          </a:p>
          <a:p>
            <a:pPr marL="638351" indent="-638351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Extremidad hinchada, tensa y sin pulsos</a:t>
            </a:r>
          </a:p>
          <a:p>
            <a:pPr marL="638351" indent="-638351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Orina color té</a:t>
            </a:r>
          </a:p>
          <a:p>
            <a:pPr marL="638351" indent="-638351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Shock y falla renal</a:t>
            </a:r>
          </a:p>
          <a:p>
            <a:pPr marL="638351" indent="-638351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Reposición con líquidos I.V. precoz y agresiva</a:t>
            </a:r>
          </a:p>
          <a:p>
            <a:pPr marL="638351" indent="-638351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Alcalinización de la orina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6414392" y="808037"/>
            <a:ext cx="11555216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Primaria</a:t>
            </a:r>
          </a:p>
        </p:txBody>
      </p:sp>
      <p:sp>
        <p:nvSpPr>
          <p:cNvPr id="195" name="Shape 195"/>
          <p:cNvSpPr/>
          <p:nvPr/>
        </p:nvSpPr>
        <p:spPr>
          <a:xfrm>
            <a:off x="5545453" y="4324908"/>
            <a:ext cx="15833017" cy="6761465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Examen sistemático orientado a detectar lesiones que amenazan la vida.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Evaluación rápida - 5 minutos.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Tratar a medida que se encuentra.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Repetir en caso de inestabilidad.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Uso de precauciones universales.</a:t>
            </a:r>
          </a:p>
        </p:txBody>
      </p:sp>
      <p:sp>
        <p:nvSpPr>
          <p:cNvPr id="196" name="Shape 19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</p:spTree>
  </p:cSld>
  <p:clrMapOvr>
    <a:masterClrMapping/>
  </p:clrMapOvr>
  <p:transition spd="slow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70" name="Shape 770"/>
          <p:cNvSpPr/>
          <p:nvPr/>
        </p:nvSpPr>
        <p:spPr>
          <a:xfrm>
            <a:off x="4736520" y="1689100"/>
            <a:ext cx="14910959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de Extremidades</a:t>
            </a:r>
          </a:p>
        </p:txBody>
      </p:sp>
      <p:sp>
        <p:nvSpPr>
          <p:cNvPr id="771" name="Shape 771"/>
          <p:cNvSpPr/>
          <p:nvPr/>
        </p:nvSpPr>
        <p:spPr>
          <a:xfrm>
            <a:off x="7144969" y="2978149"/>
            <a:ext cx="10094062" cy="8664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slow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0404"/>
            </a:gs>
            <a:gs pos="100000">
              <a:srgbClr val="B82103"/>
            </a:gs>
          </a:gsLst>
          <a:lin ang="1278155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74" name="Shape 774"/>
          <p:cNvSpPr/>
          <p:nvPr/>
        </p:nvSpPr>
        <p:spPr>
          <a:xfrm>
            <a:off x="4882058" y="808037"/>
            <a:ext cx="1461988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de Extremidades</a:t>
            </a:r>
          </a:p>
        </p:txBody>
      </p:sp>
      <p:sp>
        <p:nvSpPr>
          <p:cNvPr id="775" name="Shape 775"/>
          <p:cNvSpPr/>
          <p:nvPr/>
        </p:nvSpPr>
        <p:spPr>
          <a:xfrm>
            <a:off x="10443133" y="2682080"/>
            <a:ext cx="3497734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Resumen</a:t>
            </a:r>
          </a:p>
        </p:txBody>
      </p:sp>
      <p:sp>
        <p:nvSpPr>
          <p:cNvPr id="776" name="Shape 776"/>
          <p:cNvSpPr/>
          <p:nvPr/>
        </p:nvSpPr>
        <p:spPr>
          <a:xfrm>
            <a:off x="3632553" y="4956409"/>
            <a:ext cx="17118893" cy="6517809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El tratamiento precoz previene las secuelas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Evite los torniquetes de ser posible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Cuidado con el s</a:t>
            </a:r>
            <a:r>
              <a:rPr lang="es-ES_tradnl" dirty="0"/>
              <a:t>í</a:t>
            </a:r>
            <a:r>
              <a:rPr dirty="0"/>
              <a:t>ndrome compartimental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Analgesia</a:t>
            </a:r>
          </a:p>
        </p:txBody>
      </p:sp>
    </p:spTree>
  </p:cSld>
  <p:clrMapOvr>
    <a:masterClrMapping/>
  </p:clrMapOvr>
  <p:transition spd="slow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A235"/>
            </a:gs>
            <a:gs pos="38317">
              <a:srgbClr val="2F6B20"/>
            </a:gs>
            <a:gs pos="100000">
              <a:srgbClr val="01340B"/>
            </a:gs>
          </a:gsLst>
          <a:lin ang="29438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79" name="Shape 779"/>
          <p:cNvSpPr/>
          <p:nvPr/>
        </p:nvSpPr>
        <p:spPr>
          <a:xfrm>
            <a:off x="4236169" y="808037"/>
            <a:ext cx="1591166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Encéfalo-Craneano</a:t>
            </a:r>
          </a:p>
        </p:txBody>
      </p:sp>
      <p:sp>
        <p:nvSpPr>
          <p:cNvPr id="780" name="Shape 780"/>
          <p:cNvSpPr/>
          <p:nvPr/>
        </p:nvSpPr>
        <p:spPr>
          <a:xfrm>
            <a:off x="4905352" y="4295137"/>
            <a:ext cx="7024733" cy="119071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Al concluir</a:t>
            </a:r>
            <a:r>
              <a:rPr lang="es-ES_tradnl" dirty="0"/>
              <a:t>,</a:t>
            </a:r>
            <a:r>
              <a:rPr dirty="0"/>
              <a:t> usted:</a:t>
            </a:r>
          </a:p>
        </p:txBody>
      </p:sp>
      <p:sp>
        <p:nvSpPr>
          <p:cNvPr id="781" name="Shape 781"/>
          <p:cNvSpPr/>
          <p:nvPr/>
        </p:nvSpPr>
        <p:spPr>
          <a:xfrm>
            <a:off x="4893360" y="6261431"/>
            <a:ext cx="15254471" cy="524310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Entenderá el abordaje estructurado </a:t>
            </a:r>
            <a:r>
              <a:rPr lang="es-ES_tradnl" dirty="0"/>
              <a:t>del</a:t>
            </a:r>
            <a:r>
              <a:rPr dirty="0"/>
              <a:t> paciente con trauma encéfalo-craneano (TEC).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Será capaz de identificar lesiones serias y que amenazan la vida en el TEC.</a:t>
            </a:r>
          </a:p>
        </p:txBody>
      </p:sp>
    </p:spTree>
  </p:cSld>
  <p:clrMapOvr>
    <a:masterClrMapping/>
  </p:clrMapOvr>
  <p:transition spd="slow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84" name="Shape 784"/>
          <p:cNvSpPr/>
          <p:nvPr/>
        </p:nvSpPr>
        <p:spPr>
          <a:xfrm>
            <a:off x="9330729" y="808037"/>
            <a:ext cx="572254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Escenario</a:t>
            </a:r>
          </a:p>
        </p:txBody>
      </p:sp>
      <p:sp>
        <p:nvSpPr>
          <p:cNvPr id="785" name="Shape 785"/>
          <p:cNvSpPr/>
          <p:nvPr/>
        </p:nvSpPr>
        <p:spPr>
          <a:xfrm>
            <a:off x="4037366" y="4426990"/>
            <a:ext cx="8530487" cy="6238245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Un hombre de 25 años es atropellado por un automóvil.  Al llegar a su hospital se encuentra inconsciente y su respiración es ruidosa.</a:t>
            </a:r>
          </a:p>
        </p:txBody>
      </p:sp>
      <p:pic>
        <p:nvPicPr>
          <p:cNvPr id="786" name="Severe_scalp_laceration1.jpg" descr="Severe_scalp_laceration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2320" y="4039177"/>
            <a:ext cx="6861899" cy="7013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89" name="Shape 789"/>
          <p:cNvSpPr/>
          <p:nvPr/>
        </p:nvSpPr>
        <p:spPr>
          <a:xfrm>
            <a:off x="5277073" y="808037"/>
            <a:ext cx="1382985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Preguntas del escenario</a:t>
            </a:r>
          </a:p>
        </p:txBody>
      </p:sp>
      <p:sp>
        <p:nvSpPr>
          <p:cNvPr id="790" name="Shape 790"/>
          <p:cNvSpPr/>
          <p:nvPr/>
        </p:nvSpPr>
        <p:spPr>
          <a:xfrm>
            <a:off x="3947325" y="3881844"/>
            <a:ext cx="8962181" cy="732853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¿Qué haría primero?</a:t>
            </a:r>
          </a:p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¿Cuáles son las prioridades en su manejo?</a:t>
            </a:r>
          </a:p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¿Qu</a:t>
            </a:r>
            <a:r>
              <a:rPr lang="es-ES_tradnl" dirty="0"/>
              <a:t>é</a:t>
            </a:r>
            <a:r>
              <a:rPr dirty="0"/>
              <a:t> es lo que usted está tratando de prevenir?</a:t>
            </a:r>
          </a:p>
        </p:txBody>
      </p:sp>
      <p:pic>
        <p:nvPicPr>
          <p:cNvPr id="791" name="Severe_scalp_laceration1.jpg" descr="Severe_scalp_laceration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02320" y="4039177"/>
            <a:ext cx="6861899" cy="7013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94" name="Shape 794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Abordaje</a:t>
            </a:r>
          </a:p>
        </p:txBody>
      </p:sp>
      <p:sp>
        <p:nvSpPr>
          <p:cNvPr id="795" name="Shape 795"/>
          <p:cNvSpPr/>
          <p:nvPr/>
        </p:nvSpPr>
        <p:spPr>
          <a:xfrm>
            <a:off x="4606122" y="5561042"/>
            <a:ext cx="15740558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Vía Aérea +  Control de columna cervical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Ventilación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Circulación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Déficit neurológico  (AVDI, Pupilas)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Exposición</a:t>
            </a:r>
          </a:p>
        </p:txBody>
      </p:sp>
      <p:sp>
        <p:nvSpPr>
          <p:cNvPr id="796" name="Shape 796"/>
          <p:cNvSpPr/>
          <p:nvPr/>
        </p:nvSpPr>
        <p:spPr>
          <a:xfrm>
            <a:off x="4229670" y="3990494"/>
            <a:ext cx="7828410" cy="1209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Primaria</a:t>
            </a:r>
          </a:p>
        </p:txBody>
      </p:sp>
    </p:spTree>
  </p:cSld>
  <p:clrMapOvr>
    <a:masterClrMapping/>
  </p:clrMapOvr>
  <p:transition spd="slow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799" name="Shape 799"/>
          <p:cNvSpPr/>
          <p:nvPr/>
        </p:nvSpPr>
        <p:spPr>
          <a:xfrm>
            <a:off x="4124837" y="1342210"/>
            <a:ext cx="16134324" cy="174470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Trauma </a:t>
            </a:r>
            <a:r>
              <a:rPr lang="es-ES_tradnl" dirty="0"/>
              <a:t>E</a:t>
            </a:r>
            <a:r>
              <a:rPr dirty="0"/>
              <a:t>ncéfalo-Craneano</a:t>
            </a:r>
          </a:p>
        </p:txBody>
      </p:sp>
      <p:sp>
        <p:nvSpPr>
          <p:cNvPr id="800" name="Shape 800"/>
          <p:cNvSpPr/>
          <p:nvPr/>
        </p:nvSpPr>
        <p:spPr>
          <a:xfrm>
            <a:off x="4082247" y="3956299"/>
            <a:ext cx="16849049" cy="78073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65527" indent="-765527" algn="l">
              <a:lnSpc>
                <a:spcPct val="15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Causa común de muerte por trauma</a:t>
            </a:r>
          </a:p>
          <a:p>
            <a:pPr marL="765527" indent="-765527" algn="l">
              <a:lnSpc>
                <a:spcPct val="15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El manejo inicial no depende de una TAC ni del neurocirujano</a:t>
            </a:r>
          </a:p>
          <a:p>
            <a:pPr marL="765527" indent="-765527" algn="l">
              <a:lnSpc>
                <a:spcPct val="15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Alto riesgo de lesión de columna cervical</a:t>
            </a:r>
          </a:p>
          <a:p>
            <a:pPr marL="765527" indent="-765527" algn="l">
              <a:lnSpc>
                <a:spcPct val="15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La hipoxia y la hipotensión duplican la mortalidad</a:t>
            </a:r>
          </a:p>
          <a:p>
            <a:pPr marL="765527" indent="-765527" algn="l">
              <a:lnSpc>
                <a:spcPct val="150000"/>
              </a:lnSpc>
              <a:buSzPct val="45000"/>
              <a:buBlip>
                <a:blip r:embed="rId2"/>
              </a:buBlip>
              <a:defRPr sz="6200">
                <a:solidFill>
                  <a:srgbClr val="EACC2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Evite cualquier daño adicional al cerebro</a:t>
            </a:r>
          </a:p>
        </p:txBody>
      </p:sp>
    </p:spTree>
  </p:cSld>
  <p:clrMapOvr>
    <a:masterClrMapping/>
  </p:clrMapOvr>
  <p:transition spd="slow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03" name="Shape 803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Tipos de lesión cerebral</a:t>
            </a:r>
          </a:p>
        </p:txBody>
      </p:sp>
      <p:sp>
        <p:nvSpPr>
          <p:cNvPr id="804" name="Shape 804"/>
          <p:cNvSpPr/>
          <p:nvPr/>
        </p:nvSpPr>
        <p:spPr>
          <a:xfrm>
            <a:off x="4321721" y="4570400"/>
            <a:ext cx="15740558" cy="76295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EACC2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Lesión cerebral primaria:</a:t>
            </a:r>
          </a:p>
          <a:p>
            <a:pPr marL="1629833" lvl="2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Ocurre al momento del incidente</a:t>
            </a:r>
          </a:p>
          <a:p>
            <a:pPr marL="1629833" lvl="2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Daño axonal difuso</a:t>
            </a:r>
          </a:p>
          <a:p>
            <a:pPr marL="2420055" lvl="4" indent="-642055" algn="l">
              <a:lnSpc>
                <a:spcPct val="15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Aceleración y desaceleración</a:t>
            </a:r>
          </a:p>
          <a:p>
            <a:pPr marL="1629833" lvl="2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Contusión cerebral</a:t>
            </a:r>
          </a:p>
          <a:p>
            <a:pPr marL="1629833" lvl="2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Lesión penetrante</a:t>
            </a:r>
          </a:p>
        </p:txBody>
      </p:sp>
    </p:spTree>
  </p:cSld>
  <p:clrMapOvr>
    <a:masterClrMapping/>
  </p:clrMapOvr>
  <p:transition spd="slow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07" name="Shape 807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Tipos de lesión cerebral</a:t>
            </a:r>
          </a:p>
        </p:txBody>
      </p:sp>
      <p:sp>
        <p:nvSpPr>
          <p:cNvPr id="808" name="Shape 808"/>
          <p:cNvSpPr/>
          <p:nvPr/>
        </p:nvSpPr>
        <p:spPr>
          <a:xfrm>
            <a:off x="4321721" y="4880005"/>
            <a:ext cx="15740558" cy="7305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63083" indent="-963083" algn="l">
              <a:lnSpc>
                <a:spcPct val="150000"/>
              </a:lnSpc>
              <a:buSzPct val="45000"/>
              <a:buBlip>
                <a:blip r:embed="rId2"/>
              </a:buBlip>
              <a:defRPr sz="7800">
                <a:solidFill>
                  <a:srgbClr val="86B2D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Lesión cerebral primaria:</a:t>
            </a:r>
          </a:p>
          <a:p>
            <a:pPr marL="1728611" lvl="2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86B2D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Ocurre al momento del incidente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EACC2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Lesión cerebral secundaria:</a:t>
            </a:r>
          </a:p>
          <a:p>
            <a:pPr marL="1728611" lvl="2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Ocurre después del incidente</a:t>
            </a:r>
          </a:p>
          <a:p>
            <a:pPr marL="1728611" lvl="2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Puede ser prevenible</a:t>
            </a:r>
          </a:p>
        </p:txBody>
      </p:sp>
    </p:spTree>
  </p:cSld>
  <p:clrMapOvr>
    <a:masterClrMapping/>
  </p:clrMapOvr>
  <p:transition spd="slow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11" name="Shape 811"/>
          <p:cNvSpPr/>
          <p:nvPr/>
        </p:nvSpPr>
        <p:spPr>
          <a:xfrm>
            <a:off x="4201310" y="4339876"/>
            <a:ext cx="16849048" cy="8608124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39611" indent="-839611" algn="l">
              <a:lnSpc>
                <a:spcPct val="12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Disminución de</a:t>
            </a:r>
            <a:r>
              <a:rPr lang="es-ES_tradnl" dirty="0"/>
              <a:t>l</a:t>
            </a:r>
            <a:r>
              <a:rPr dirty="0"/>
              <a:t> flujo sanguíneo cerebral</a:t>
            </a:r>
          </a:p>
          <a:p>
            <a:pPr marL="839611" indent="-839611" algn="l">
              <a:lnSpc>
                <a:spcPct val="12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Disminución del suministro de oxígeno al cerebro</a:t>
            </a:r>
          </a:p>
          <a:p>
            <a:pPr marL="839611" indent="-839611" algn="l">
              <a:lnSpc>
                <a:spcPct val="12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Aumento del consumo cerebral de oxígeno </a:t>
            </a:r>
          </a:p>
          <a:p>
            <a:pPr marL="1629833" lvl="2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Fiebre, convulsiones</a:t>
            </a:r>
          </a:p>
          <a:p>
            <a:pPr marL="839611" indent="-839611" algn="l">
              <a:lnSpc>
                <a:spcPct val="12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Otras causas</a:t>
            </a:r>
          </a:p>
          <a:p>
            <a:pPr marL="1629833" lvl="2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Hipoglicemia</a:t>
            </a:r>
          </a:p>
        </p:txBody>
      </p:sp>
      <p:sp>
        <p:nvSpPr>
          <p:cNvPr id="812" name="Shape 812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¿Qué causa la lesión secundaria?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6414392" y="808037"/>
            <a:ext cx="11555216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Primaria</a:t>
            </a:r>
          </a:p>
        </p:txBody>
      </p:sp>
      <p:sp>
        <p:nvSpPr>
          <p:cNvPr id="199" name="Shape 199"/>
          <p:cNvSpPr/>
          <p:nvPr/>
        </p:nvSpPr>
        <p:spPr>
          <a:xfrm>
            <a:off x="4275491" y="4005262"/>
            <a:ext cx="15833017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 - Vía aérea + control de columna cervical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B - Ventilación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 - Circulación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 - Déficit neurológico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 -  Exposición</a:t>
            </a:r>
          </a:p>
        </p:txBody>
      </p:sp>
      <p:sp>
        <p:nvSpPr>
          <p:cNvPr id="200" name="Shape 20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</p:spTree>
  </p:cSld>
  <p:clrMapOvr>
    <a:masterClrMapping/>
  </p:clrMapOvr>
  <p:transition spd="slow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15" name="Shape 815"/>
          <p:cNvSpPr/>
          <p:nvPr/>
        </p:nvSpPr>
        <p:spPr>
          <a:xfrm>
            <a:off x="3975091" y="4665662"/>
            <a:ext cx="16849048" cy="955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El cráneo es un espacio cerrado.</a:t>
            </a:r>
          </a:p>
        </p:txBody>
      </p:sp>
      <p:sp>
        <p:nvSpPr>
          <p:cNvPr id="816" name="Shape 816"/>
          <p:cNvSpPr/>
          <p:nvPr/>
        </p:nvSpPr>
        <p:spPr>
          <a:xfrm>
            <a:off x="4009032" y="822324"/>
            <a:ext cx="16365936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¿Qué controla el flujo sanguíneo cerebral?</a:t>
            </a:r>
          </a:p>
        </p:txBody>
      </p:sp>
      <p:sp>
        <p:nvSpPr>
          <p:cNvPr id="817" name="Shape 817"/>
          <p:cNvSpPr/>
          <p:nvPr/>
        </p:nvSpPr>
        <p:spPr>
          <a:xfrm>
            <a:off x="3975091" y="10524013"/>
            <a:ext cx="16849048" cy="193103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Si la PIC aumenta o la PAM disminuye, el flujo sanguíneo cerebral cae.</a:t>
            </a:r>
          </a:p>
        </p:txBody>
      </p:sp>
      <p:sp>
        <p:nvSpPr>
          <p:cNvPr id="818" name="Shape 818"/>
          <p:cNvSpPr/>
          <p:nvPr/>
        </p:nvSpPr>
        <p:spPr>
          <a:xfrm>
            <a:off x="6679406" y="6176962"/>
            <a:ext cx="11580131" cy="395752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9" name="Shape 819"/>
          <p:cNvSpPr/>
          <p:nvPr/>
        </p:nvSpPr>
        <p:spPr>
          <a:xfrm>
            <a:off x="7302400" y="6211093"/>
            <a:ext cx="10194430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PPC = PAM - PIC</a:t>
            </a:r>
          </a:p>
        </p:txBody>
      </p:sp>
      <p:sp>
        <p:nvSpPr>
          <p:cNvPr id="820" name="Shape 820"/>
          <p:cNvSpPr/>
          <p:nvPr/>
        </p:nvSpPr>
        <p:spPr>
          <a:xfrm>
            <a:off x="7612570" y="7786687"/>
            <a:ext cx="9574090" cy="22383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4600">
                <a:solidFill>
                  <a:srgbClr val="E1E9D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PPC = Presión de perfusión cerebral</a:t>
            </a:r>
          </a:p>
          <a:p>
            <a:pPr>
              <a:defRPr sz="4600">
                <a:solidFill>
                  <a:srgbClr val="E1E9D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PAM = Presión arterial media</a:t>
            </a:r>
          </a:p>
          <a:p>
            <a:pPr>
              <a:defRPr sz="4600">
                <a:solidFill>
                  <a:srgbClr val="E1E9D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PIC = Presión intracraneana</a:t>
            </a:r>
          </a:p>
        </p:txBody>
      </p:sp>
    </p:spTree>
  </p:cSld>
  <p:clrMapOvr>
    <a:masterClrMapping/>
  </p:clrMapOvr>
  <p:transition spd="slow"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23" name="Shape 823"/>
          <p:cNvSpPr/>
          <p:nvPr/>
        </p:nvSpPr>
        <p:spPr>
          <a:xfrm>
            <a:off x="4201310" y="4306569"/>
            <a:ext cx="16849048" cy="810323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65527" indent="-765527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¿Qué aumenta la PIC?</a:t>
            </a:r>
          </a:p>
          <a:p>
            <a:pPr marL="1580444" lvl="2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</a:t>
            </a:r>
            <a:r>
              <a:rPr sz="3600"/>
              <a:t>2</a:t>
            </a:r>
            <a:r>
              <a:t> sanguíneo bajo</a:t>
            </a:r>
          </a:p>
          <a:p>
            <a:pPr marL="1580444" lvl="2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</a:t>
            </a:r>
            <a:r>
              <a:rPr sz="3600"/>
              <a:t>2</a:t>
            </a:r>
            <a:r>
              <a:t> sanguíneo alto</a:t>
            </a:r>
          </a:p>
          <a:p>
            <a:pPr marL="1580444" lvl="2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Hematoma o edema cerebral</a:t>
            </a:r>
          </a:p>
          <a:p>
            <a:pPr marL="1580444" lvl="2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Cabeza más baja que el tronco</a:t>
            </a:r>
          </a:p>
          <a:p>
            <a:pPr marL="1654527" lvl="2" indent="-765527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1210027" lvl="1" indent="-765527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¿Qué reduce la PAM?</a:t>
            </a:r>
          </a:p>
          <a:p>
            <a:pPr marL="1580444" lvl="2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Hemorragia</a:t>
            </a:r>
          </a:p>
        </p:txBody>
      </p:sp>
      <p:sp>
        <p:nvSpPr>
          <p:cNvPr id="824" name="Shape 824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¿Qué causa la lesión secundaria?</a:t>
            </a:r>
          </a:p>
        </p:txBody>
      </p:sp>
    </p:spTree>
  </p:cSld>
  <p:clrMapOvr>
    <a:masterClrMapping/>
  </p:clrMapOvr>
  <p:transition spd="slow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27" name="Shape 827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Prevención de la lesión secundaria</a:t>
            </a:r>
          </a:p>
        </p:txBody>
      </p:sp>
      <p:graphicFrame>
        <p:nvGraphicFramePr>
          <p:cNvPr id="828" name="Table 828"/>
          <p:cNvGraphicFramePr/>
          <p:nvPr/>
        </p:nvGraphicFramePr>
        <p:xfrm>
          <a:off x="4720637" y="4476750"/>
          <a:ext cx="14958202" cy="68808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747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0206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6000">
                          <a:solidFill>
                            <a:srgbClr val="FFFFFF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Causa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A71A1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6000">
                          <a:solidFill>
                            <a:srgbClr val="FFFFFF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Manejo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A71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06">
                <a:tc>
                  <a:txBody>
                    <a:bodyPr/>
                    <a:lstStyle/>
                    <a:p>
                      <a:pPr defTabSz="914400">
                        <a:defRPr sz="60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O</a:t>
                      </a:r>
                      <a:r>
                        <a:rPr sz="3600"/>
                        <a:t>2</a:t>
                      </a:r>
                      <a:r>
                        <a:t> sanguíneo bajo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60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Vía aérea (A)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206">
                <a:tc>
                  <a:txBody>
                    <a:bodyPr/>
                    <a:lstStyle/>
                    <a:p>
                      <a:pPr defTabSz="914400">
                        <a:defRPr sz="60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CO</a:t>
                      </a:r>
                      <a:r>
                        <a:rPr sz="3600"/>
                        <a:t>2</a:t>
                      </a:r>
                      <a:r>
                        <a:t> sanguíneo alto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60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Ventilación (B)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20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60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Presión arterial baja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60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Circulación (C)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31" name="Shape 831"/>
          <p:cNvSpPr/>
          <p:nvPr/>
        </p:nvSpPr>
        <p:spPr>
          <a:xfrm>
            <a:off x="4301025" y="6823638"/>
            <a:ext cx="15781950" cy="4545474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Gradúa la severidad del TEC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Escala de 15 puntos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Tendencia de ECG en el tiempo es lo m</a:t>
            </a:r>
            <a:r>
              <a:rPr lang="es-ES_tradnl" dirty="0"/>
              <a:t>á</a:t>
            </a:r>
            <a:r>
              <a:rPr dirty="0"/>
              <a:t>s útil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También es importante describir las respuestas</a:t>
            </a:r>
          </a:p>
        </p:txBody>
      </p:sp>
      <p:sp>
        <p:nvSpPr>
          <p:cNvPr id="832" name="Shape 832"/>
          <p:cNvSpPr/>
          <p:nvPr/>
        </p:nvSpPr>
        <p:spPr>
          <a:xfrm>
            <a:off x="4371602" y="822324"/>
            <a:ext cx="15640795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Examen</a:t>
            </a:r>
          </a:p>
        </p:txBody>
      </p:sp>
      <p:sp>
        <p:nvSpPr>
          <p:cNvPr id="833" name="Shape 833"/>
          <p:cNvSpPr/>
          <p:nvPr/>
        </p:nvSpPr>
        <p:spPr>
          <a:xfrm>
            <a:off x="4301231" y="4641949"/>
            <a:ext cx="13733662" cy="120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Escala de Coma de Glasgow (ECG)</a:t>
            </a:r>
          </a:p>
        </p:txBody>
      </p:sp>
    </p:spTree>
  </p:cSld>
  <p:clrMapOvr>
    <a:masterClrMapping/>
  </p:clrMapOvr>
  <p:transition spd="slow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36" name="Shape 836"/>
          <p:cNvSpPr/>
          <p:nvPr/>
        </p:nvSpPr>
        <p:spPr>
          <a:xfrm>
            <a:off x="4355305" y="1095474"/>
            <a:ext cx="15673389" cy="1349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8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Escala de Coma de Glasgow (ECG)</a:t>
            </a:r>
          </a:p>
        </p:txBody>
      </p:sp>
      <p:graphicFrame>
        <p:nvGraphicFramePr>
          <p:cNvPr id="837" name="Table 837"/>
          <p:cNvGraphicFramePr/>
          <p:nvPr/>
        </p:nvGraphicFramePr>
        <p:xfrm>
          <a:off x="5009324" y="2995091"/>
          <a:ext cx="14380828" cy="945841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6109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588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200">
                          <a:solidFill>
                            <a:srgbClr val="EACC20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Apertura Ocular (4)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2D65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Espontánea
Al hablarle
Al dolor
Sin respuesta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2D65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4
3
2
1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50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2D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49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200">
                          <a:solidFill>
                            <a:srgbClr val="EACC20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Respuesta Verbal (5)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DC25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Normal
Habla confusa
Palabras inapropiadas
Sonidos incomprensibles
Sin respuesta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DC250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5
4
3
2
1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DC25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704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200">
                          <a:solidFill>
                            <a:srgbClr val="EACC20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Respuesta Motora (6)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  <a:solidFill>
                      <a:srgbClr val="3C821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Obedece órdenes
Localiza al dolor
Retiral al dolor
Flexión al dolor
Extensión al dolor
Sin respuesta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  <a:solidFill>
                      <a:srgbClr val="3C821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6
5
4
3
2
1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  <a:solidFill>
                      <a:srgbClr val="3C8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40" name="Shape 840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Severidad del TEC</a:t>
            </a:r>
          </a:p>
        </p:txBody>
      </p:sp>
      <p:sp>
        <p:nvSpPr>
          <p:cNvPr id="841" name="Shape 841"/>
          <p:cNvSpPr/>
          <p:nvPr/>
        </p:nvSpPr>
        <p:spPr>
          <a:xfrm>
            <a:off x="6395853" y="4640262"/>
            <a:ext cx="4710709" cy="4765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lnSpc>
                <a:spcPct val="150000"/>
              </a:lnSpc>
              <a:defRPr sz="8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Severo</a:t>
            </a:r>
          </a:p>
          <a:p>
            <a:pPr algn="l">
              <a:lnSpc>
                <a:spcPct val="150000"/>
              </a:lnSpc>
              <a:defRPr sz="8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Moderado</a:t>
            </a:r>
          </a:p>
          <a:p>
            <a:pPr algn="l">
              <a:lnSpc>
                <a:spcPct val="150000"/>
              </a:lnSpc>
              <a:defRPr sz="8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Leve</a:t>
            </a:r>
          </a:p>
        </p:txBody>
      </p:sp>
      <p:sp>
        <p:nvSpPr>
          <p:cNvPr id="842" name="Shape 842"/>
          <p:cNvSpPr/>
          <p:nvPr/>
        </p:nvSpPr>
        <p:spPr>
          <a:xfrm>
            <a:off x="12956197" y="4703762"/>
            <a:ext cx="5059959" cy="4765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lnSpc>
                <a:spcPct val="150000"/>
              </a:lnSpc>
              <a:defRPr sz="8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ECG </a:t>
            </a:r>
            <a:r>
              <a:rPr u="sng"/>
              <a:t>&lt;</a:t>
            </a:r>
            <a:r>
              <a:t> 8</a:t>
            </a:r>
          </a:p>
          <a:p>
            <a:pPr algn="l">
              <a:lnSpc>
                <a:spcPct val="150000"/>
              </a:lnSpc>
              <a:defRPr sz="8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ECG 9 -12</a:t>
            </a:r>
          </a:p>
          <a:p>
            <a:pPr algn="l">
              <a:lnSpc>
                <a:spcPct val="150000"/>
              </a:lnSpc>
              <a:defRPr sz="8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ECG 13 -15</a:t>
            </a:r>
          </a:p>
        </p:txBody>
      </p:sp>
    </p:spTree>
  </p:cSld>
  <p:clrMapOvr>
    <a:masterClrMapping/>
  </p:clrMapOvr>
  <p:transition spd="slow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45" name="Shape 845"/>
          <p:cNvSpPr/>
          <p:nvPr/>
        </p:nvSpPr>
        <p:spPr>
          <a:xfrm>
            <a:off x="4321721" y="5108605"/>
            <a:ext cx="15740558" cy="6848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63083" indent="-963083" algn="l">
              <a:lnSpc>
                <a:spcPct val="150000"/>
              </a:lnSpc>
              <a:buSzPct val="45000"/>
              <a:buBlip>
                <a:blip r:embed="rId2"/>
              </a:buBlip>
              <a:defRPr sz="7800">
                <a:solidFill>
                  <a:srgbClr val="88A2D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Escala de Coma de Glasgow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Pupilas</a:t>
            </a:r>
          </a:p>
          <a:p>
            <a:pPr marL="1629833" lvl="2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Tamaño</a:t>
            </a:r>
          </a:p>
          <a:p>
            <a:pPr marL="1629833" lvl="2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Reacción a la luz</a:t>
            </a:r>
          </a:p>
          <a:p>
            <a:pPr marL="1629833" lvl="2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Simetría</a:t>
            </a:r>
          </a:p>
        </p:txBody>
      </p:sp>
      <p:sp>
        <p:nvSpPr>
          <p:cNvPr id="846" name="Shape 846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Examen</a:t>
            </a:r>
          </a:p>
        </p:txBody>
      </p:sp>
    </p:spTree>
  </p:cSld>
  <p:clrMapOvr>
    <a:masterClrMapping/>
  </p:clrMapOvr>
  <p:transition spd="slow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49" name="Shape 849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Pupilas Dilatadas Bilaterales</a:t>
            </a:r>
          </a:p>
        </p:txBody>
      </p:sp>
      <p:sp>
        <p:nvSpPr>
          <p:cNvPr id="850" name="Shape 850"/>
          <p:cNvSpPr/>
          <p:nvPr/>
        </p:nvSpPr>
        <p:spPr>
          <a:xfrm>
            <a:off x="4308466" y="3865909"/>
            <a:ext cx="16485071" cy="638111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EACC2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FFFF"/>
                </a:solidFill>
              </a:rPr>
              <a:t>Pupilas </a:t>
            </a:r>
            <a:r>
              <a:t>bilateralmente </a:t>
            </a:r>
            <a:r>
              <a:rPr>
                <a:solidFill>
                  <a:srgbClr val="FBFDF1"/>
                </a:solidFill>
              </a:rPr>
              <a:t>fijas, dilatadas,  </a:t>
            </a:r>
            <a:r>
              <a:rPr>
                <a:solidFill>
                  <a:srgbClr val="FFFFFF"/>
                </a:solidFill>
              </a:rPr>
              <a:t>no reactivas</a:t>
            </a:r>
          </a:p>
          <a:p>
            <a:pPr marL="700828" indent="-700828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Causas</a:t>
            </a:r>
          </a:p>
          <a:p>
            <a:pPr marL="1580444" lvl="2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Hipoxia severa</a:t>
            </a:r>
          </a:p>
          <a:p>
            <a:pPr marL="1580444" lvl="2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Hipotermia</a:t>
            </a:r>
          </a:p>
          <a:p>
            <a:pPr marL="1580444" lvl="2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Convulsiones</a:t>
            </a:r>
          </a:p>
        </p:txBody>
      </p:sp>
      <p:pic>
        <p:nvPicPr>
          <p:cNvPr id="851" name="AAGQUNR0.jpg" descr="AAGQUNR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8580" y="10514271"/>
            <a:ext cx="11266840" cy="2133189"/>
          </a:xfrm>
          <a:prstGeom prst="rect">
            <a:avLst/>
          </a:prstGeom>
          <a:ln w="50800">
            <a:solidFill>
              <a:srgbClr val="FFFFFF"/>
            </a:solidFill>
          </a:ln>
        </p:spPr>
      </p:pic>
    </p:spTree>
  </p:cSld>
  <p:clrMapOvr>
    <a:masterClrMapping/>
  </p:clrMapOvr>
  <p:transition spd="slow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pic>
        <p:nvPicPr>
          <p:cNvPr id="854" name="AAGQUNL0.jpg" descr="AAGQUNL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8580" y="10514809"/>
            <a:ext cx="11266840" cy="2132111"/>
          </a:xfrm>
          <a:prstGeom prst="rect">
            <a:avLst/>
          </a:prstGeom>
          <a:ln w="50800">
            <a:solidFill>
              <a:srgbClr val="FFFFFF"/>
            </a:solidFill>
          </a:ln>
        </p:spPr>
      </p:pic>
      <p:sp>
        <p:nvSpPr>
          <p:cNvPr id="855" name="Shape 855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Pupilas Dilatadas Unilaterales</a:t>
            </a:r>
          </a:p>
        </p:txBody>
      </p:sp>
      <p:sp>
        <p:nvSpPr>
          <p:cNvPr id="856" name="Shape 856"/>
          <p:cNvSpPr/>
          <p:nvPr/>
        </p:nvSpPr>
        <p:spPr>
          <a:xfrm>
            <a:off x="4308466" y="4819394"/>
            <a:ext cx="16485071" cy="4474685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90222" indent="-790222" algn="l">
              <a:lnSpc>
                <a:spcPct val="120000"/>
              </a:lnSpc>
              <a:buSzPct val="45000"/>
              <a:buBlip>
                <a:blip r:embed="rId3"/>
              </a:buBlip>
              <a:defRPr sz="6400">
                <a:solidFill>
                  <a:srgbClr val="EACC2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>
                <a:solidFill>
                  <a:srgbClr val="FFFFFF"/>
                </a:solidFill>
              </a:rPr>
              <a:t>Pupila </a:t>
            </a:r>
            <a:r>
              <a:rPr dirty="0"/>
              <a:t>unilateralmente </a:t>
            </a:r>
            <a:r>
              <a:rPr dirty="0">
                <a:solidFill>
                  <a:srgbClr val="FFFFFF"/>
                </a:solidFill>
              </a:rPr>
              <a:t>fija, dilatada no reactiva</a:t>
            </a:r>
          </a:p>
          <a:p>
            <a:pPr marL="679591" indent="-679591" algn="l">
              <a:lnSpc>
                <a:spcPct val="120000"/>
              </a:lnSpc>
              <a:buSzPct val="45000"/>
              <a:buBlip>
                <a:blip r:embed="rId3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Causas</a:t>
            </a:r>
          </a:p>
          <a:p>
            <a:pPr marL="1555750" lvl="2" indent="-666750" algn="l">
              <a:lnSpc>
                <a:spcPct val="120000"/>
              </a:lnSpc>
              <a:buSzPct val="45000"/>
              <a:buBlip>
                <a:blip r:embed="rId3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Lesión expansiva del mismo lado</a:t>
            </a:r>
          </a:p>
          <a:p>
            <a:pPr marL="1555750" lvl="2" indent="-666750" algn="l">
              <a:lnSpc>
                <a:spcPct val="120000"/>
              </a:lnSpc>
              <a:buSzPct val="45000"/>
              <a:buBlip>
                <a:blip r:embed="rId3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Herniación tentorial</a:t>
            </a:r>
          </a:p>
        </p:txBody>
      </p:sp>
    </p:spTree>
  </p:cSld>
  <p:clrMapOvr>
    <a:masterClrMapping/>
  </p:clrMapOvr>
  <p:transition spd="slow"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59" name="Shape 859"/>
          <p:cNvSpPr/>
          <p:nvPr/>
        </p:nvSpPr>
        <p:spPr>
          <a:xfrm>
            <a:off x="4321721" y="4880005"/>
            <a:ext cx="15740558" cy="7305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63083" indent="-963083" algn="l">
              <a:lnSpc>
                <a:spcPct val="150000"/>
              </a:lnSpc>
              <a:buSzPct val="45000"/>
              <a:buBlip>
                <a:blip r:embed="rId2"/>
              </a:buBlip>
              <a:defRPr sz="7800">
                <a:solidFill>
                  <a:srgbClr val="AAC9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Escala de Coma de Glasgow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AAC9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Pupilas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Signos de lateralización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Patrón ventilatorio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Postura</a:t>
            </a:r>
          </a:p>
        </p:txBody>
      </p:sp>
      <p:sp>
        <p:nvSpPr>
          <p:cNvPr id="860" name="Shape 860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Examen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1209325" y="585787"/>
            <a:ext cx="1965350" cy="3114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A</a:t>
            </a:r>
          </a:p>
        </p:txBody>
      </p:sp>
      <p:sp>
        <p:nvSpPr>
          <p:cNvPr id="203" name="Shape 203"/>
          <p:cNvSpPr/>
          <p:nvPr/>
        </p:nvSpPr>
        <p:spPr>
          <a:xfrm>
            <a:off x="4885687" y="4585652"/>
            <a:ext cx="14612626" cy="549719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120000"/>
              </a:lnSpc>
              <a:defRPr sz="10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Vía aérea </a:t>
            </a:r>
          </a:p>
          <a:p>
            <a:pPr>
              <a:lnSpc>
                <a:spcPct val="120000"/>
              </a:lnSpc>
              <a:defRPr sz="10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y </a:t>
            </a:r>
          </a:p>
          <a:p>
            <a:pPr>
              <a:lnSpc>
                <a:spcPct val="120000"/>
              </a:lnSpc>
              <a:defRPr sz="10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columna cervical</a:t>
            </a:r>
          </a:p>
        </p:txBody>
      </p:sp>
      <p:sp>
        <p:nvSpPr>
          <p:cNvPr id="204" name="Shape 20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</p:spTree>
  </p:cSld>
  <p:clrMapOvr>
    <a:masterClrMapping/>
  </p:clrMapOvr>
  <p:transition spd="slow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63" name="Shape 863"/>
          <p:cNvSpPr/>
          <p:nvPr/>
        </p:nvSpPr>
        <p:spPr>
          <a:xfrm>
            <a:off x="4321721" y="4522817"/>
            <a:ext cx="16135604" cy="5591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Puede amenazar la vida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 debe diagnosticar durante la evaluación primaria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Puede requerir descompresión quirúrgica</a:t>
            </a:r>
          </a:p>
        </p:txBody>
      </p:sp>
      <p:sp>
        <p:nvSpPr>
          <p:cNvPr id="864" name="Shape 864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Hemorragia Intracraneana</a:t>
            </a:r>
          </a:p>
        </p:txBody>
      </p:sp>
    </p:spTree>
  </p:cSld>
  <p:clrMapOvr>
    <a:masterClrMapping/>
  </p:clrMapOvr>
  <p:transition spd="slow"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67" name="Shape 867"/>
          <p:cNvSpPr/>
          <p:nvPr/>
        </p:nvSpPr>
        <p:spPr>
          <a:xfrm>
            <a:off x="3814636" y="5343237"/>
            <a:ext cx="11903304" cy="680783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Pérdida de conciencia      intervalo lúcido      deterioro</a:t>
            </a:r>
          </a:p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Sangrado de la arteria meníngea media</a:t>
            </a:r>
          </a:p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Fractura de cráneo suprayacente</a:t>
            </a:r>
          </a:p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Hemiparesia contralateral</a:t>
            </a:r>
          </a:p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Pupila fija en el lado de la lesión</a:t>
            </a:r>
          </a:p>
        </p:txBody>
      </p:sp>
      <p:sp>
        <p:nvSpPr>
          <p:cNvPr id="868" name="Shape 868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Hematoma extradural agudo</a:t>
            </a:r>
          </a:p>
        </p:txBody>
      </p:sp>
      <p:sp>
        <p:nvSpPr>
          <p:cNvPr id="869" name="Shape 869"/>
          <p:cNvSpPr/>
          <p:nvPr/>
        </p:nvSpPr>
        <p:spPr>
          <a:xfrm>
            <a:off x="6584156" y="6858000"/>
            <a:ext cx="713553" cy="0"/>
          </a:xfrm>
          <a:prstGeom prst="line">
            <a:avLst/>
          </a:prstGeom>
          <a:ln w="63500">
            <a:solidFill>
              <a:srgbClr val="FEFEFE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70" name="Shape 870"/>
          <p:cNvSpPr/>
          <p:nvPr/>
        </p:nvSpPr>
        <p:spPr>
          <a:xfrm>
            <a:off x="11168062" y="5857875"/>
            <a:ext cx="713553" cy="0"/>
          </a:xfrm>
          <a:prstGeom prst="line">
            <a:avLst/>
          </a:prstGeom>
          <a:ln w="63500">
            <a:solidFill>
              <a:srgbClr val="FEFEFE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pSp>
        <p:nvGrpSpPr>
          <p:cNvPr id="873" name="Group 873"/>
          <p:cNvGrpSpPr/>
          <p:nvPr/>
        </p:nvGrpSpPr>
        <p:grpSpPr>
          <a:xfrm>
            <a:off x="15265943" y="5781228"/>
            <a:ext cx="5422167" cy="5931854"/>
            <a:chOff x="-1" y="0"/>
            <a:chExt cx="5422165" cy="5931853"/>
          </a:xfrm>
        </p:grpSpPr>
        <p:sp>
          <p:nvSpPr>
            <p:cNvPr id="871" name="Shape 871"/>
            <p:cNvSpPr/>
            <p:nvPr/>
          </p:nvSpPr>
          <p:spPr>
            <a:xfrm>
              <a:off x="130" y="0"/>
              <a:ext cx="5421902" cy="5931854"/>
            </a:xfrm>
            <a:prstGeom prst="rect">
              <a:avLst/>
            </a:prstGeom>
            <a:solidFill>
              <a:srgbClr val="16161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 algn="l" defTabSz="1285875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72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693809">
              <a:off x="469381" y="397337"/>
              <a:ext cx="4483400" cy="51371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76" name="Shape 876"/>
          <p:cNvSpPr/>
          <p:nvPr/>
        </p:nvSpPr>
        <p:spPr>
          <a:xfrm>
            <a:off x="3886073" y="5028028"/>
            <a:ext cx="11019174" cy="7051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Desgarro de las venas puente entre la corteza y la duramadre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Usualmente sin intervalo lúcido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Lesión cerebral subyacente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Peor pronóstico que el hematoma extradural</a:t>
            </a:r>
          </a:p>
        </p:txBody>
      </p:sp>
      <p:sp>
        <p:nvSpPr>
          <p:cNvPr id="877" name="Shape 877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Hematoma subdural agudo</a:t>
            </a:r>
          </a:p>
        </p:txBody>
      </p:sp>
      <p:grpSp>
        <p:nvGrpSpPr>
          <p:cNvPr id="882" name="Group 882"/>
          <p:cNvGrpSpPr/>
          <p:nvPr/>
        </p:nvGrpSpPr>
        <p:grpSpPr>
          <a:xfrm>
            <a:off x="15170794" y="5566916"/>
            <a:ext cx="5460334" cy="5973899"/>
            <a:chOff x="0" y="0"/>
            <a:chExt cx="5460332" cy="5973898"/>
          </a:xfrm>
        </p:grpSpPr>
        <p:sp>
          <p:nvSpPr>
            <p:cNvPr id="878" name="Shape 878"/>
            <p:cNvSpPr/>
            <p:nvPr/>
          </p:nvSpPr>
          <p:spPr>
            <a:xfrm>
              <a:off x="0" y="0"/>
              <a:ext cx="5460333" cy="5973899"/>
            </a:xfrm>
            <a:prstGeom prst="rect">
              <a:avLst/>
            </a:prstGeom>
            <a:solidFill>
              <a:srgbClr val="16161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 algn="l" defTabSz="1285875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881" name="Group 881"/>
            <p:cNvGrpSpPr/>
            <p:nvPr/>
          </p:nvGrpSpPr>
          <p:grpSpPr>
            <a:xfrm>
              <a:off x="601938" y="605904"/>
              <a:ext cx="3941886" cy="4883407"/>
              <a:chOff x="0" y="0"/>
              <a:chExt cx="3941884" cy="4883405"/>
            </a:xfrm>
          </p:grpSpPr>
          <p:sp>
            <p:nvSpPr>
              <p:cNvPr id="879" name="Shape 879"/>
              <p:cNvSpPr/>
              <p:nvPr/>
            </p:nvSpPr>
            <p:spPr>
              <a:xfrm>
                <a:off x="0" y="0"/>
                <a:ext cx="3941885" cy="488340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4293" tIns="64293" rIns="64293" bIns="64293" numCol="1" anchor="t">
                <a:noAutofit/>
              </a:bodyPr>
              <a:lstStyle/>
              <a:p>
                <a:pPr algn="l" defTabSz="1285875">
                  <a:defRPr sz="3200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pic>
            <p:nvPicPr>
              <p:cNvPr id="880" name="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3941885" cy="4883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slow"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85" name="Shape 885"/>
          <p:cNvSpPr/>
          <p:nvPr/>
        </p:nvSpPr>
        <p:spPr>
          <a:xfrm>
            <a:off x="4321721" y="4522817"/>
            <a:ext cx="16135604" cy="5591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Contusión cerebral (Hematomas)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Fractura craneana deprimida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Fractura de base de cráneo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Lesión cerebral difusa</a:t>
            </a:r>
          </a:p>
        </p:txBody>
      </p:sp>
      <p:sp>
        <p:nvSpPr>
          <p:cNvPr id="886" name="Shape 886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Otras lesiones</a:t>
            </a:r>
          </a:p>
        </p:txBody>
      </p:sp>
      <p:sp>
        <p:nvSpPr>
          <p:cNvPr id="887" name="Shape 887"/>
          <p:cNvSpPr/>
          <p:nvPr/>
        </p:nvSpPr>
        <p:spPr>
          <a:xfrm>
            <a:off x="4753369" y="11013936"/>
            <a:ext cx="14081683" cy="1298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50000"/>
              </a:lnSpc>
              <a:defRPr sz="8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Pueden no requerir neurocirugía</a:t>
            </a:r>
          </a:p>
        </p:txBody>
      </p:sp>
    </p:spTree>
  </p:cSld>
  <p:clrMapOvr>
    <a:masterClrMapping/>
  </p:clrMapOvr>
  <p:transition spd="slow"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90" name="Shape 890"/>
          <p:cNvSpPr/>
          <p:nvPr/>
        </p:nvSpPr>
        <p:spPr>
          <a:xfrm>
            <a:off x="4321721" y="4123474"/>
            <a:ext cx="14564163" cy="6546022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4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Vía Aérea + Control de columna cervical </a:t>
            </a:r>
          </a:p>
          <a:p>
            <a:pPr marL="740833" indent="-740833" algn="l">
              <a:lnSpc>
                <a:spcPct val="14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Ventilación</a:t>
            </a:r>
          </a:p>
          <a:p>
            <a:pPr marL="740833" indent="-740833" algn="l">
              <a:lnSpc>
                <a:spcPct val="14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Circulación</a:t>
            </a:r>
          </a:p>
          <a:p>
            <a:pPr marL="740833" indent="-740833" algn="l">
              <a:lnSpc>
                <a:spcPct val="14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40833" indent="-740833" algn="l">
              <a:lnSpc>
                <a:spcPct val="14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Evite el aumento de la PIC</a:t>
            </a:r>
          </a:p>
        </p:txBody>
      </p:sp>
      <p:sp>
        <p:nvSpPr>
          <p:cNvPr id="891" name="Shape 891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</a:t>
            </a:r>
          </a:p>
        </p:txBody>
      </p:sp>
      <p:sp>
        <p:nvSpPr>
          <p:cNvPr id="892" name="Shape 892"/>
          <p:cNvSpPr/>
          <p:nvPr/>
        </p:nvSpPr>
        <p:spPr>
          <a:xfrm>
            <a:off x="4011980" y="10571376"/>
            <a:ext cx="17143013" cy="188833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lnSpc>
                <a:spcPct val="150000"/>
              </a:lnSpc>
              <a:defRPr sz="8000">
                <a:solidFill>
                  <a:srgbClr val="EACC2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Objetivo: prevenir la lesión</a:t>
            </a:r>
            <a:r>
              <a:rPr lang="es-ES_tradnl" dirty="0"/>
              <a:t> </a:t>
            </a:r>
            <a:r>
              <a:rPr dirty="0"/>
              <a:t>secundaria.</a:t>
            </a:r>
          </a:p>
        </p:txBody>
      </p:sp>
      <p:sp>
        <p:nvSpPr>
          <p:cNvPr id="893" name="Shape 893"/>
          <p:cNvSpPr/>
          <p:nvPr/>
        </p:nvSpPr>
        <p:spPr>
          <a:xfrm>
            <a:off x="6682182" y="8227873"/>
            <a:ext cx="1052803" cy="1298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50000"/>
              </a:lnSpc>
              <a:defRPr sz="8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+</a:t>
            </a:r>
          </a:p>
        </p:txBody>
      </p:sp>
    </p:spTree>
  </p:cSld>
  <p:clrMapOvr>
    <a:masterClrMapping/>
  </p:clrMapOvr>
  <p:transition spd="slow"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896" name="Shape 896"/>
          <p:cNvSpPr/>
          <p:nvPr/>
        </p:nvSpPr>
        <p:spPr>
          <a:xfrm>
            <a:off x="4702721" y="4637117"/>
            <a:ext cx="13744959" cy="7077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Intubar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Buena oxigenación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</a:t>
            </a:r>
            <a:r>
              <a:rPr sz="3800"/>
              <a:t>2</a:t>
            </a:r>
            <a:r>
              <a:t> normal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Tratar la hipotensión con volumen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Sedación +/- Relajación</a:t>
            </a:r>
          </a:p>
        </p:txBody>
      </p:sp>
      <p:sp>
        <p:nvSpPr>
          <p:cNvPr id="897" name="Shape 897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Severo (ECG &lt; 8)</a:t>
            </a:r>
          </a:p>
        </p:txBody>
      </p:sp>
    </p:spTree>
  </p:cSld>
  <p:clrMapOvr>
    <a:masterClrMapping/>
  </p:clrMapOvr>
  <p:transition spd="slow"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00" name="Shape 900"/>
          <p:cNvSpPr/>
          <p:nvPr/>
        </p:nvSpPr>
        <p:spPr>
          <a:xfrm>
            <a:off x="4702721" y="5380067"/>
            <a:ext cx="13744959" cy="5591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Cabeza  elevada a 20º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Prevenir la hipotermia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Completar la evaluación secundaria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Revaluar frecuentemente</a:t>
            </a:r>
          </a:p>
        </p:txBody>
      </p:sp>
      <p:sp>
        <p:nvSpPr>
          <p:cNvPr id="901" name="Shape 901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Severo (ECG &lt; 8)</a:t>
            </a:r>
          </a:p>
        </p:txBody>
      </p:sp>
    </p:spTree>
  </p:cSld>
  <p:clrMapOvr>
    <a:masterClrMapping/>
  </p:clrMapOvr>
  <p:transition spd="slow"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04" name="Shape 904"/>
          <p:cNvSpPr/>
          <p:nvPr/>
        </p:nvSpPr>
        <p:spPr>
          <a:xfrm>
            <a:off x="4255957" y="4682021"/>
            <a:ext cx="15872085" cy="765401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90222" indent="-790222" algn="l"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Examen y ECG repetidos</a:t>
            </a:r>
          </a:p>
          <a:p>
            <a:pPr marL="790222" indent="-790222" algn="l"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90222" indent="-790222" algn="l"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Cabeza y cuello</a:t>
            </a:r>
          </a:p>
          <a:p>
            <a:pPr marL="1580444" lvl="2" indent="-691444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Laceraciones, equimosis, pupilas, tímpanos.</a:t>
            </a:r>
          </a:p>
          <a:p>
            <a:pPr marL="1580444" lvl="2" indent="-691444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SCALP</a:t>
            </a:r>
          </a:p>
          <a:p>
            <a:pPr marL="790222" indent="-790222" algn="l"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90222" indent="-790222" algn="l"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Extremidades</a:t>
            </a:r>
          </a:p>
          <a:p>
            <a:pPr marL="1580444" lvl="2" indent="-691444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Movimientos, fuerza, reflejos, sensibilidad.</a:t>
            </a:r>
          </a:p>
        </p:txBody>
      </p:sp>
      <p:sp>
        <p:nvSpPr>
          <p:cNvPr id="905" name="Shape 905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Secundaria</a:t>
            </a:r>
          </a:p>
        </p:txBody>
      </p:sp>
    </p:spTree>
  </p:cSld>
  <p:clrMapOvr>
    <a:masterClrMapping/>
  </p:clrMapOvr>
  <p:transition spd="slow"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08" name="Shape 908"/>
          <p:cNvSpPr/>
          <p:nvPr/>
        </p:nvSpPr>
        <p:spPr>
          <a:xfrm>
            <a:off x="4255957" y="4627842"/>
            <a:ext cx="15872085" cy="7623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Deterioro del estado de conciencia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Heridas penetrantes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Signos neurológicos focales</a:t>
            </a:r>
          </a:p>
          <a:p>
            <a:pPr marL="1135944" lvl="1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Pupilas asimétricas, dilatadas</a:t>
            </a:r>
          </a:p>
          <a:p>
            <a:pPr marL="1135944" lvl="1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Convulsiones</a:t>
            </a:r>
          </a:p>
          <a:p>
            <a:pPr marL="1135944" lvl="1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Posturas</a:t>
            </a:r>
          </a:p>
        </p:txBody>
      </p:sp>
      <p:sp>
        <p:nvSpPr>
          <p:cNvPr id="909" name="Shape 909"/>
          <p:cNvSpPr/>
          <p:nvPr/>
        </p:nvSpPr>
        <p:spPr>
          <a:xfrm>
            <a:off x="4052688" y="822324"/>
            <a:ext cx="1627862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Encéfalo-Craneano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Precaución</a:t>
            </a:r>
          </a:p>
        </p:txBody>
      </p:sp>
    </p:spTree>
  </p:cSld>
  <p:clrMapOvr>
    <a:masterClrMapping/>
  </p:clrMapOvr>
  <p:transition spd="slow"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12" name="Shape 912"/>
          <p:cNvSpPr/>
          <p:nvPr/>
        </p:nvSpPr>
        <p:spPr>
          <a:xfrm>
            <a:off x="7144969" y="2978149"/>
            <a:ext cx="10094062" cy="8664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?</a:t>
            </a:r>
          </a:p>
        </p:txBody>
      </p:sp>
      <p:sp>
        <p:nvSpPr>
          <p:cNvPr id="913" name="Shape 913"/>
          <p:cNvSpPr/>
          <p:nvPr/>
        </p:nvSpPr>
        <p:spPr>
          <a:xfrm>
            <a:off x="4236169" y="1808162"/>
            <a:ext cx="1591166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Encéfalo-Craneano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4760490" y="1284287"/>
            <a:ext cx="14863020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de la vía aérea</a:t>
            </a:r>
          </a:p>
        </p:txBody>
      </p:sp>
      <p:sp>
        <p:nvSpPr>
          <p:cNvPr id="207" name="Shape 207"/>
          <p:cNvSpPr/>
          <p:nvPr/>
        </p:nvSpPr>
        <p:spPr>
          <a:xfrm>
            <a:off x="4275491" y="4263389"/>
            <a:ext cx="15833017" cy="571309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13694" indent="-913694" algn="l">
              <a:lnSpc>
                <a:spcPct val="12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¿Puede hablar el paciente?</a:t>
            </a:r>
          </a:p>
          <a:p>
            <a:pPr marL="913694" indent="-913694" algn="l">
              <a:lnSpc>
                <a:spcPct val="12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Observe, sienta y escuche</a:t>
            </a:r>
          </a:p>
          <a:p>
            <a:pPr marL="1629833" lvl="2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Color, nivel de conciencia</a:t>
            </a:r>
          </a:p>
          <a:p>
            <a:pPr marL="1629833" lvl="2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Uso de músculos accesorios</a:t>
            </a:r>
          </a:p>
          <a:p>
            <a:pPr marL="1629833" lvl="2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Ruidos</a:t>
            </a:r>
          </a:p>
        </p:txBody>
      </p:sp>
      <p:sp>
        <p:nvSpPr>
          <p:cNvPr id="208" name="Shape 20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</p:spTree>
  </p:cSld>
  <p:clrMapOvr>
    <a:masterClrMapping/>
  </p:clrMapOvr>
  <p:transition spd="slow"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0404"/>
            </a:gs>
            <a:gs pos="100000">
              <a:srgbClr val="B82103"/>
            </a:gs>
          </a:gsLst>
          <a:lin ang="1278155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16" name="Shape 916"/>
          <p:cNvSpPr/>
          <p:nvPr/>
        </p:nvSpPr>
        <p:spPr>
          <a:xfrm>
            <a:off x="10443133" y="2682080"/>
            <a:ext cx="3497734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Resumen</a:t>
            </a:r>
          </a:p>
        </p:txBody>
      </p:sp>
      <p:sp>
        <p:nvSpPr>
          <p:cNvPr id="917" name="Shape 917"/>
          <p:cNvSpPr/>
          <p:nvPr/>
        </p:nvSpPr>
        <p:spPr>
          <a:xfrm>
            <a:off x="3632553" y="4587874"/>
            <a:ext cx="17118893" cy="7254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ABCs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El TEC aislado no produce hipotensión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Busque otras lesiones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Evite la lesión secundaria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Revalúe en caso de deterioro</a:t>
            </a:r>
          </a:p>
        </p:txBody>
      </p:sp>
      <p:sp>
        <p:nvSpPr>
          <p:cNvPr id="918" name="Shape 918"/>
          <p:cNvSpPr/>
          <p:nvPr/>
        </p:nvSpPr>
        <p:spPr>
          <a:xfrm>
            <a:off x="4236169" y="950912"/>
            <a:ext cx="1591166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Encéfalo-Craneano</a:t>
            </a:r>
          </a:p>
        </p:txBody>
      </p:sp>
    </p:spTree>
  </p:cSld>
  <p:clrMapOvr>
    <a:masterClrMapping/>
  </p:clrMapOvr>
  <p:transition spd="slow"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A235"/>
            </a:gs>
            <a:gs pos="38317">
              <a:srgbClr val="2F6B20"/>
            </a:gs>
            <a:gs pos="100000">
              <a:srgbClr val="01340B"/>
            </a:gs>
          </a:gsLst>
          <a:lin ang="29438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21" name="Shape 921"/>
          <p:cNvSpPr/>
          <p:nvPr/>
        </p:nvSpPr>
        <p:spPr>
          <a:xfrm>
            <a:off x="5710460" y="808037"/>
            <a:ext cx="12963080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Raquimedular</a:t>
            </a:r>
          </a:p>
        </p:txBody>
      </p:sp>
      <p:sp>
        <p:nvSpPr>
          <p:cNvPr id="922" name="Shape 922"/>
          <p:cNvSpPr/>
          <p:nvPr/>
        </p:nvSpPr>
        <p:spPr>
          <a:xfrm>
            <a:off x="4905352" y="4295137"/>
            <a:ext cx="7024733" cy="119071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Al concluir</a:t>
            </a:r>
            <a:r>
              <a:rPr lang="es-ES_tradnl" dirty="0"/>
              <a:t>,</a:t>
            </a:r>
            <a:r>
              <a:rPr dirty="0"/>
              <a:t> usted:</a:t>
            </a:r>
          </a:p>
        </p:txBody>
      </p:sp>
      <p:sp>
        <p:nvSpPr>
          <p:cNvPr id="923" name="Shape 923"/>
          <p:cNvSpPr/>
          <p:nvPr/>
        </p:nvSpPr>
        <p:spPr>
          <a:xfrm>
            <a:off x="4893360" y="6261431"/>
            <a:ext cx="14953481" cy="524310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Entenderá el abordaje estructurado </a:t>
            </a:r>
            <a:r>
              <a:rPr lang="es-ES_tradnl" dirty="0"/>
              <a:t>de</a:t>
            </a:r>
            <a:r>
              <a:rPr dirty="0"/>
              <a:t>l paciente con trauma raquimedular.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Será capaz de identificar lesiones serias y que amenazan la vida en el trauma raquimedular.</a:t>
            </a:r>
          </a:p>
        </p:txBody>
      </p:sp>
    </p:spTree>
  </p:cSld>
  <p:clrMapOvr>
    <a:masterClrMapping/>
  </p:clrMapOvr>
  <p:transition spd="slow"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26" name="Shape 926"/>
          <p:cNvSpPr/>
          <p:nvPr/>
        </p:nvSpPr>
        <p:spPr>
          <a:xfrm>
            <a:off x="9330729" y="808037"/>
            <a:ext cx="572254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Escenario</a:t>
            </a:r>
          </a:p>
        </p:txBody>
      </p:sp>
      <p:sp>
        <p:nvSpPr>
          <p:cNvPr id="927" name="Shape 927"/>
          <p:cNvSpPr/>
          <p:nvPr/>
        </p:nvSpPr>
        <p:spPr>
          <a:xfrm>
            <a:off x="4061178" y="4096474"/>
            <a:ext cx="9108590" cy="6899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Un hombre de 18 años es apuñalado durante una pelea.  Está respirando rápido y se queja de dolor en la espalda.</a:t>
            </a:r>
          </a:p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Es incapaz de mover o sentir sus piernas.</a:t>
            </a:r>
          </a:p>
        </p:txBody>
      </p:sp>
      <p:pic>
        <p:nvPicPr>
          <p:cNvPr id="928" name="phpThumb_generated_thumbnailjpg.jpg" descr="phpThumb_generated_thumbnailjpg.jpg"/>
          <p:cNvPicPr>
            <a:picLocks noChangeAspect="1"/>
          </p:cNvPicPr>
          <p:nvPr/>
        </p:nvPicPr>
        <p:blipFill>
          <a:blip r:embed="rId2">
            <a:extLst/>
          </a:blip>
          <a:srcRect r="16441"/>
          <a:stretch>
            <a:fillRect/>
          </a:stretch>
        </p:blipFill>
        <p:spPr>
          <a:xfrm>
            <a:off x="14195665" y="3519102"/>
            <a:ext cx="6620540" cy="8054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31" name="Shape 931"/>
          <p:cNvSpPr/>
          <p:nvPr/>
        </p:nvSpPr>
        <p:spPr>
          <a:xfrm>
            <a:off x="5277073" y="808037"/>
            <a:ext cx="1382985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Preguntas del escenario</a:t>
            </a:r>
          </a:p>
        </p:txBody>
      </p:sp>
      <p:sp>
        <p:nvSpPr>
          <p:cNvPr id="932" name="Shape 932"/>
          <p:cNvSpPr/>
          <p:nvPr/>
        </p:nvSpPr>
        <p:spPr>
          <a:xfrm>
            <a:off x="3947325" y="3356064"/>
            <a:ext cx="8962181" cy="838009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¿Qué haría primero?</a:t>
            </a:r>
          </a:p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¿Cómo examinaría la espalda de este paciente?</a:t>
            </a:r>
          </a:p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¿Cuáles son los signos de lesión de la médula espinal?</a:t>
            </a:r>
          </a:p>
        </p:txBody>
      </p:sp>
      <p:pic>
        <p:nvPicPr>
          <p:cNvPr id="933" name="phpThumb_generated_thumbnailjpg.jpg" descr="phpThumb_generated_thumbnailjpg.jpg"/>
          <p:cNvPicPr>
            <a:picLocks noChangeAspect="1"/>
          </p:cNvPicPr>
          <p:nvPr/>
        </p:nvPicPr>
        <p:blipFill>
          <a:blip r:embed="rId3">
            <a:extLst/>
          </a:blip>
          <a:srcRect r="16441"/>
          <a:stretch>
            <a:fillRect/>
          </a:stretch>
        </p:blipFill>
        <p:spPr>
          <a:xfrm>
            <a:off x="14195665" y="3548638"/>
            <a:ext cx="6620540" cy="8054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36" name="Shape 936"/>
          <p:cNvSpPr/>
          <p:nvPr/>
        </p:nvSpPr>
        <p:spPr>
          <a:xfrm>
            <a:off x="5526980" y="822324"/>
            <a:ext cx="13330040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Raquimedular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Valoración Inicial</a:t>
            </a:r>
          </a:p>
        </p:txBody>
      </p:sp>
      <p:sp>
        <p:nvSpPr>
          <p:cNvPr id="937" name="Shape 937"/>
          <p:cNvSpPr/>
          <p:nvPr/>
        </p:nvSpPr>
        <p:spPr>
          <a:xfrm>
            <a:off x="4606122" y="5561042"/>
            <a:ext cx="15740558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Vía Aérea +  Control de columna cervical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Ventilación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Circulación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Déficit neurológico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Exposición</a:t>
            </a:r>
          </a:p>
        </p:txBody>
      </p:sp>
      <p:sp>
        <p:nvSpPr>
          <p:cNvPr id="938" name="Shape 938"/>
          <p:cNvSpPr/>
          <p:nvPr/>
        </p:nvSpPr>
        <p:spPr>
          <a:xfrm>
            <a:off x="4229670" y="3990494"/>
            <a:ext cx="7828410" cy="1209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Primaria</a:t>
            </a:r>
          </a:p>
        </p:txBody>
      </p:sp>
    </p:spTree>
  </p:cSld>
  <p:clrMapOvr>
    <a:masterClrMapping/>
  </p:clrMapOvr>
  <p:transition spd="slow"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41" name="Shape 941"/>
          <p:cNvSpPr/>
          <p:nvPr/>
        </p:nvSpPr>
        <p:spPr>
          <a:xfrm>
            <a:off x="4199572" y="466724"/>
            <a:ext cx="15984856" cy="3495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Raquimedular</a:t>
            </a:r>
          </a:p>
          <a:p>
            <a:pPr>
              <a:defRPr sz="5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Hallazgos clínicos sugestivos de lesión de columna cervical</a:t>
            </a:r>
          </a:p>
        </p:txBody>
      </p:sp>
      <p:sp>
        <p:nvSpPr>
          <p:cNvPr id="942" name="Shape 942"/>
          <p:cNvSpPr/>
          <p:nvPr/>
        </p:nvSpPr>
        <p:spPr>
          <a:xfrm>
            <a:off x="4321721" y="4413840"/>
            <a:ext cx="15740558" cy="7721728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Mecanismo de la lesión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TEC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Dificultad respiratoria</a:t>
            </a:r>
          </a:p>
          <a:p>
            <a:pPr marL="1580444" lvl="2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Paradójica o diafragmática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Extremidades flácidas y ausencia de reflejos</a:t>
            </a:r>
          </a:p>
          <a:p>
            <a:pPr marL="1580444" lvl="2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Revise el esfínter anal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Hipotensión con bradicardia (sin hipovolemia)</a:t>
            </a:r>
          </a:p>
        </p:txBody>
      </p:sp>
    </p:spTree>
  </p:cSld>
  <p:clrMapOvr>
    <a:masterClrMapping/>
  </p:clrMapOvr>
  <p:transition spd="slow"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45" name="Shape 945"/>
          <p:cNvSpPr/>
          <p:nvPr/>
        </p:nvSpPr>
        <p:spPr>
          <a:xfrm>
            <a:off x="5526980" y="822324"/>
            <a:ext cx="13330040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Raquimedular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Secundaria</a:t>
            </a:r>
          </a:p>
        </p:txBody>
      </p:sp>
      <p:sp>
        <p:nvSpPr>
          <p:cNvPr id="946" name="Shape 946"/>
          <p:cNvSpPr/>
          <p:nvPr/>
        </p:nvSpPr>
        <p:spPr>
          <a:xfrm>
            <a:off x="4321721" y="4448760"/>
            <a:ext cx="15740558" cy="8263415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Examine en posición neutra</a:t>
            </a:r>
          </a:p>
          <a:p>
            <a:pPr marL="740833" indent="-74083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Gire al paciente en bloque para examinar la espalda</a:t>
            </a:r>
          </a:p>
          <a:p>
            <a:pPr marL="740833" indent="-74083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Inmovilice</a:t>
            </a:r>
          </a:p>
          <a:p>
            <a:pPr marL="1580444" lvl="2" indent="-691444" algn="l">
              <a:lnSpc>
                <a:spcPct val="13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Collar cervical rígido</a:t>
            </a:r>
          </a:p>
          <a:p>
            <a:pPr marL="1580444" lvl="2" indent="-691444" algn="l">
              <a:lnSpc>
                <a:spcPct val="13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Bolsas de arena y cinta adhesiva</a:t>
            </a:r>
          </a:p>
          <a:p>
            <a:pPr marL="1580444" lvl="2" indent="-691444" algn="l">
              <a:lnSpc>
                <a:spcPct val="13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Inmovilización en línea</a:t>
            </a:r>
          </a:p>
        </p:txBody>
      </p:sp>
    </p:spTree>
  </p:cSld>
  <p:clrMapOvr>
    <a:masterClrMapping/>
  </p:clrMapOvr>
  <p:transition spd="slow"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49" name="Shape 949"/>
          <p:cNvSpPr/>
          <p:nvPr/>
        </p:nvSpPr>
        <p:spPr>
          <a:xfrm>
            <a:off x="5526980" y="822324"/>
            <a:ext cx="13330040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Raquimedular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Secundaria</a:t>
            </a:r>
          </a:p>
        </p:txBody>
      </p:sp>
      <p:sp>
        <p:nvSpPr>
          <p:cNvPr id="950" name="Shape 950"/>
          <p:cNvSpPr/>
          <p:nvPr/>
        </p:nvSpPr>
        <p:spPr>
          <a:xfrm>
            <a:off x="5155158" y="5643592"/>
            <a:ext cx="12032413" cy="4206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81591" indent="-881591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Dolor localizado</a:t>
            </a:r>
          </a:p>
          <a:p>
            <a:pPr marL="881591" indent="-881591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Aumento de volumen</a:t>
            </a:r>
          </a:p>
          <a:p>
            <a:pPr marL="881591" indent="-881591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Deformidad y desnivel</a:t>
            </a:r>
          </a:p>
        </p:txBody>
      </p:sp>
    </p:spTree>
  </p:cSld>
  <p:clrMapOvr>
    <a:masterClrMapping/>
  </p:clrMapOvr>
  <p:transition spd="slow"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53" name="Shape 953"/>
          <p:cNvSpPr/>
          <p:nvPr/>
        </p:nvSpPr>
        <p:spPr>
          <a:xfrm>
            <a:off x="5526980" y="822324"/>
            <a:ext cx="13330040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Raquimedular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del nivel</a:t>
            </a:r>
          </a:p>
        </p:txBody>
      </p:sp>
      <p:sp>
        <p:nvSpPr>
          <p:cNvPr id="954" name="Shape 954"/>
          <p:cNvSpPr/>
          <p:nvPr/>
        </p:nvSpPr>
        <p:spPr>
          <a:xfrm>
            <a:off x="4226471" y="4097972"/>
            <a:ext cx="9477313" cy="875855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81591" indent="-881591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Respuesta motora</a:t>
            </a:r>
          </a:p>
          <a:p>
            <a:pPr marL="881591" indent="-881591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Respuesta sensitiva</a:t>
            </a:r>
          </a:p>
          <a:p>
            <a:pPr marL="1594273" lvl="2" indent="-705273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Especialmente respeto de segmentos sacros</a:t>
            </a:r>
          </a:p>
          <a:p>
            <a:pPr marL="881591" indent="-881591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Reflejos </a:t>
            </a:r>
          </a:p>
          <a:p>
            <a:pPr marL="881591" indent="-881591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Disfunción autonómica</a:t>
            </a:r>
          </a:p>
          <a:p>
            <a:pPr marL="1594273" lvl="2" indent="-705273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Control de intestinos</a:t>
            </a:r>
          </a:p>
          <a:p>
            <a:pPr marL="1594273" lvl="2" indent="-705273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Control de la vejiga</a:t>
            </a:r>
          </a:p>
        </p:txBody>
      </p:sp>
      <p:pic>
        <p:nvPicPr>
          <p:cNvPr id="955" name="dermatomes.jpg" descr="dermatom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99691" y="3993058"/>
            <a:ext cx="4552464" cy="8968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58" name="Shape 958"/>
          <p:cNvSpPr/>
          <p:nvPr/>
        </p:nvSpPr>
        <p:spPr>
          <a:xfrm>
            <a:off x="5526980" y="822324"/>
            <a:ext cx="13330040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Raquimedular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Precaución</a:t>
            </a:r>
          </a:p>
        </p:txBody>
      </p:sp>
      <p:sp>
        <p:nvSpPr>
          <p:cNvPr id="959" name="Shape 959"/>
          <p:cNvSpPr/>
          <p:nvPr/>
        </p:nvSpPr>
        <p:spPr>
          <a:xfrm>
            <a:off x="4369346" y="4599335"/>
            <a:ext cx="15188964" cy="729551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81591" indent="-881591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Ventilación inadecuada</a:t>
            </a:r>
          </a:p>
          <a:p>
            <a:pPr marL="881591" indent="-881591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Busque otras lesiones</a:t>
            </a:r>
          </a:p>
          <a:p>
            <a:pPr marL="1594273" lvl="2" indent="-705273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No asuma que la hipotensión es debido al trauma espinal.</a:t>
            </a:r>
          </a:p>
          <a:p>
            <a:pPr marL="1594273" lvl="2" indent="-705273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Alto riesgo de lesiones en tórax y abdomen.</a:t>
            </a:r>
          </a:p>
          <a:p>
            <a:pPr marL="1594273" lvl="2" indent="-705273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Difícil evaluación del abdomen.</a:t>
            </a:r>
          </a:p>
          <a:p>
            <a:pPr marL="1594273" lvl="2" indent="-705273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Síndrome compartimental oculto.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9075328" y="816609"/>
            <a:ext cx="6233344" cy="346265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lnSpc>
                <a:spcPct val="120000"/>
              </a:lnSpc>
              <a:defRPr sz="11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Vía aérea</a:t>
            </a:r>
          </a:p>
          <a:p>
            <a:pPr>
              <a:lnSpc>
                <a:spcPct val="120000"/>
              </a:lnSpc>
              <a:defRPr sz="8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¡Alerta!</a:t>
            </a:r>
          </a:p>
        </p:txBody>
      </p:sp>
      <p:sp>
        <p:nvSpPr>
          <p:cNvPr id="211" name="Shape 21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12" name="Shape 212"/>
          <p:cNvSpPr/>
          <p:nvPr/>
        </p:nvSpPr>
        <p:spPr>
          <a:xfrm>
            <a:off x="4275491" y="5653087"/>
            <a:ext cx="15833018" cy="3648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Obstrucción de la vía aérea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Dificultad respiratoria con lesiones torácicas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Lesión de la columna cervical</a:t>
            </a:r>
          </a:p>
        </p:txBody>
      </p:sp>
    </p:spTree>
  </p:cSld>
  <p:clrMapOvr>
    <a:masterClrMapping/>
  </p:clrMapOvr>
  <p:transition spd="slow"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62" name="Shape 962"/>
          <p:cNvSpPr/>
          <p:nvPr/>
        </p:nvSpPr>
        <p:spPr>
          <a:xfrm>
            <a:off x="5526980" y="822324"/>
            <a:ext cx="13330040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Raquimedular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Traslado</a:t>
            </a:r>
          </a:p>
        </p:txBody>
      </p:sp>
      <p:sp>
        <p:nvSpPr>
          <p:cNvPr id="963" name="Shape 963"/>
          <p:cNvSpPr/>
          <p:nvPr/>
        </p:nvSpPr>
        <p:spPr>
          <a:xfrm>
            <a:off x="3485911" y="4872067"/>
            <a:ext cx="17412177" cy="6035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81591" indent="-881591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Estabilice la columna previo al traslado</a:t>
            </a:r>
          </a:p>
          <a:p>
            <a:pPr marL="881591" indent="-881591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Nunca traslade en posición sentado o prono</a:t>
            </a:r>
          </a:p>
          <a:p>
            <a:pPr marL="881591" indent="-881591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Giro en bloque</a:t>
            </a:r>
          </a:p>
          <a:p>
            <a:pPr marL="881591" indent="-881591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10% de los pacientes tienen una segunda fractura de columna</a:t>
            </a:r>
          </a:p>
        </p:txBody>
      </p:sp>
    </p:spTree>
  </p:cSld>
  <p:clrMapOvr>
    <a:masterClrMapping/>
  </p:clrMapOvr>
  <p:transition spd="slow"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66" name="Shape 966"/>
          <p:cNvSpPr/>
          <p:nvPr/>
        </p:nvSpPr>
        <p:spPr>
          <a:xfrm>
            <a:off x="7144969" y="2978149"/>
            <a:ext cx="10094062" cy="8664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?</a:t>
            </a:r>
          </a:p>
        </p:txBody>
      </p:sp>
      <p:sp>
        <p:nvSpPr>
          <p:cNvPr id="967" name="Shape 967"/>
          <p:cNvSpPr/>
          <p:nvPr/>
        </p:nvSpPr>
        <p:spPr>
          <a:xfrm>
            <a:off x="5710460" y="1808162"/>
            <a:ext cx="12963080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Raquimedular</a:t>
            </a:r>
          </a:p>
        </p:txBody>
      </p:sp>
    </p:spTree>
  </p:cSld>
  <p:clrMapOvr>
    <a:masterClrMapping/>
  </p:clrMapOvr>
  <p:transition spd="slow"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0404"/>
            </a:gs>
            <a:gs pos="100000">
              <a:srgbClr val="B82103"/>
            </a:gs>
          </a:gsLst>
          <a:lin ang="1278155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Shape 96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70" name="Shape 970"/>
          <p:cNvSpPr/>
          <p:nvPr/>
        </p:nvSpPr>
        <p:spPr>
          <a:xfrm>
            <a:off x="10443133" y="2682080"/>
            <a:ext cx="3497734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Resumen</a:t>
            </a:r>
          </a:p>
        </p:txBody>
      </p:sp>
      <p:sp>
        <p:nvSpPr>
          <p:cNvPr id="971" name="Shape 971"/>
          <p:cNvSpPr/>
          <p:nvPr/>
        </p:nvSpPr>
        <p:spPr>
          <a:xfrm>
            <a:off x="4296932" y="5588000"/>
            <a:ext cx="15790136" cy="5730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El manejo inicial es el ABC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Inmovilice al paciente hasta excluir lesión de la columna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Examen neurológico completo</a:t>
            </a:r>
          </a:p>
        </p:txBody>
      </p:sp>
      <p:sp>
        <p:nvSpPr>
          <p:cNvPr id="972" name="Shape 972"/>
          <p:cNvSpPr/>
          <p:nvPr/>
        </p:nvSpPr>
        <p:spPr>
          <a:xfrm>
            <a:off x="5710460" y="950912"/>
            <a:ext cx="12963080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Raquimedular</a:t>
            </a:r>
          </a:p>
        </p:txBody>
      </p:sp>
    </p:spTree>
  </p:cSld>
  <p:clrMapOvr>
    <a:masterClrMapping/>
  </p:clrMapOvr>
  <p:transition spd="slow"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A235"/>
            </a:gs>
            <a:gs pos="38317">
              <a:srgbClr val="2F6B20"/>
            </a:gs>
            <a:gs pos="100000">
              <a:srgbClr val="01340B"/>
            </a:gs>
          </a:gsLst>
          <a:lin ang="29438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75" name="Shape 975"/>
          <p:cNvSpPr/>
          <p:nvPr/>
        </p:nvSpPr>
        <p:spPr>
          <a:xfrm>
            <a:off x="6796509" y="808037"/>
            <a:ext cx="1079098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Pediátrico</a:t>
            </a:r>
          </a:p>
        </p:txBody>
      </p:sp>
      <p:sp>
        <p:nvSpPr>
          <p:cNvPr id="976" name="Shape 976"/>
          <p:cNvSpPr/>
          <p:nvPr/>
        </p:nvSpPr>
        <p:spPr>
          <a:xfrm>
            <a:off x="4905352" y="4295137"/>
            <a:ext cx="7024733" cy="119071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Al concluir</a:t>
            </a:r>
            <a:r>
              <a:rPr lang="es-ES_tradnl" dirty="0"/>
              <a:t>,</a:t>
            </a:r>
            <a:r>
              <a:rPr dirty="0"/>
              <a:t> usted:</a:t>
            </a:r>
          </a:p>
        </p:txBody>
      </p:sp>
      <p:sp>
        <p:nvSpPr>
          <p:cNvPr id="977" name="Shape 977"/>
          <p:cNvSpPr/>
          <p:nvPr/>
        </p:nvSpPr>
        <p:spPr>
          <a:xfrm>
            <a:off x="4155173" y="6433468"/>
            <a:ext cx="16073654" cy="4613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Entenderá el abordaje estructurado del paciente pediátrico traumatizado.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Reconocerá las diferencias fisiológicas, anatómicas y psicológicas entre los niños y los adultos.</a:t>
            </a:r>
          </a:p>
        </p:txBody>
      </p:sp>
    </p:spTree>
  </p:cSld>
  <p:clrMapOvr>
    <a:masterClrMapping/>
  </p:clrMapOvr>
  <p:transition spd="slow"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80" name="Shape 980"/>
          <p:cNvSpPr/>
          <p:nvPr/>
        </p:nvSpPr>
        <p:spPr>
          <a:xfrm>
            <a:off x="9330729" y="808037"/>
            <a:ext cx="572254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Escenario</a:t>
            </a:r>
          </a:p>
        </p:txBody>
      </p:sp>
      <p:sp>
        <p:nvSpPr>
          <p:cNvPr id="981" name="Shape 981"/>
          <p:cNvSpPr/>
          <p:nvPr/>
        </p:nvSpPr>
        <p:spPr>
          <a:xfrm>
            <a:off x="4061179" y="4120287"/>
            <a:ext cx="9781228" cy="6899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Un niño de 6 años se cae de un árbol.</a:t>
            </a:r>
          </a:p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 encuentra somnoliento y confuso cuando es traído a su hospital.</a:t>
            </a:r>
          </a:p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Tiene aumento de volumen de su antebrazo derecho</a:t>
            </a:r>
          </a:p>
        </p:txBody>
      </p:sp>
      <p:pic>
        <p:nvPicPr>
          <p:cNvPr id="982" name="fracture arm.jpeg" descr="fracture ar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40222" y="3083520"/>
            <a:ext cx="3955755" cy="9603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85" name="Shape 985"/>
          <p:cNvSpPr/>
          <p:nvPr/>
        </p:nvSpPr>
        <p:spPr>
          <a:xfrm>
            <a:off x="5277073" y="808037"/>
            <a:ext cx="1382985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Preguntas del escenario</a:t>
            </a:r>
          </a:p>
        </p:txBody>
      </p:sp>
      <p:sp>
        <p:nvSpPr>
          <p:cNvPr id="986" name="Shape 986"/>
          <p:cNvSpPr/>
          <p:nvPr/>
        </p:nvSpPr>
        <p:spPr>
          <a:xfrm>
            <a:off x="3947325" y="5459184"/>
            <a:ext cx="9356296" cy="417385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¿Qué haría primero?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¿Qué diferencias existen en el trauma en los niños?</a:t>
            </a:r>
          </a:p>
        </p:txBody>
      </p:sp>
      <p:pic>
        <p:nvPicPr>
          <p:cNvPr id="987" name="fracture arm.jpeg" descr="fracture ar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40222" y="3083520"/>
            <a:ext cx="3955755" cy="9603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90" name="Shape 990"/>
          <p:cNvSpPr/>
          <p:nvPr/>
        </p:nvSpPr>
        <p:spPr>
          <a:xfrm>
            <a:off x="6613029" y="822324"/>
            <a:ext cx="1115794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Valoración Inicial</a:t>
            </a:r>
          </a:p>
        </p:txBody>
      </p:sp>
      <p:sp>
        <p:nvSpPr>
          <p:cNvPr id="991" name="Shape 991"/>
          <p:cNvSpPr/>
          <p:nvPr/>
        </p:nvSpPr>
        <p:spPr>
          <a:xfrm>
            <a:off x="4606122" y="5282231"/>
            <a:ext cx="15740558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Vía Aérea +  Control de columna cervical</a:t>
            </a:r>
          </a:p>
          <a:p>
            <a:pPr marL="740833" indent="-74083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Ventilación</a:t>
            </a:r>
          </a:p>
          <a:p>
            <a:pPr marL="740833" indent="-74083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Circulación</a:t>
            </a:r>
          </a:p>
          <a:p>
            <a:pPr marL="740833" indent="-74083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Déficit neurológico</a:t>
            </a:r>
          </a:p>
          <a:p>
            <a:pPr marL="740833" indent="-74083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Exposición</a:t>
            </a:r>
          </a:p>
        </p:txBody>
      </p:sp>
      <p:sp>
        <p:nvSpPr>
          <p:cNvPr id="992" name="Shape 992"/>
          <p:cNvSpPr/>
          <p:nvPr/>
        </p:nvSpPr>
        <p:spPr>
          <a:xfrm>
            <a:off x="4229670" y="3897557"/>
            <a:ext cx="7828410" cy="1209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Evaluación Primaria</a:t>
            </a:r>
          </a:p>
        </p:txBody>
      </p:sp>
      <p:sp>
        <p:nvSpPr>
          <p:cNvPr id="993" name="Shape 993"/>
          <p:cNvSpPr/>
          <p:nvPr/>
        </p:nvSpPr>
        <p:spPr>
          <a:xfrm>
            <a:off x="6493718" y="11785223"/>
            <a:ext cx="11396564" cy="120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En niños igual que en adultos</a:t>
            </a:r>
          </a:p>
        </p:txBody>
      </p:sp>
    </p:spTree>
  </p:cSld>
  <p:clrMapOvr>
    <a:masterClrMapping/>
  </p:clrMapOvr>
  <p:transition spd="slow"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996" name="Shape 996"/>
          <p:cNvSpPr/>
          <p:nvPr/>
        </p:nvSpPr>
        <p:spPr>
          <a:xfrm>
            <a:off x="6613029" y="822324"/>
            <a:ext cx="1115794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Niños vs Adultos</a:t>
            </a:r>
          </a:p>
        </p:txBody>
      </p:sp>
      <p:sp>
        <p:nvSpPr>
          <p:cNvPr id="997" name="Shape 997"/>
          <p:cNvSpPr/>
          <p:nvPr/>
        </p:nvSpPr>
        <p:spPr>
          <a:xfrm>
            <a:off x="3867934" y="5033962"/>
            <a:ext cx="16648131" cy="3648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Diferencias anatómicas (especialmente vía aérea)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Diferencias fisiológicas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Diferencias psicológicas</a:t>
            </a:r>
          </a:p>
        </p:txBody>
      </p:sp>
      <p:sp>
        <p:nvSpPr>
          <p:cNvPr id="998" name="Shape 998"/>
          <p:cNvSpPr/>
          <p:nvPr/>
        </p:nvSpPr>
        <p:spPr>
          <a:xfrm>
            <a:off x="4667290" y="10539412"/>
            <a:ext cx="15049420" cy="197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Los principios del manejo del trauma son los mismos</a:t>
            </a:r>
          </a:p>
        </p:txBody>
      </p:sp>
    </p:spTree>
  </p:cSld>
  <p:clrMapOvr>
    <a:masterClrMapping/>
  </p:clrMapOvr>
  <p:transition spd="slow"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01" name="Shape 1001"/>
          <p:cNvSpPr/>
          <p:nvPr/>
        </p:nvSpPr>
        <p:spPr>
          <a:xfrm>
            <a:off x="6613029" y="822324"/>
            <a:ext cx="1115794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Diferencias Psicológicas</a:t>
            </a:r>
          </a:p>
        </p:txBody>
      </p:sp>
      <p:sp>
        <p:nvSpPr>
          <p:cNvPr id="1002" name="Shape 1002"/>
          <p:cNvSpPr/>
          <p:nvPr/>
        </p:nvSpPr>
        <p:spPr>
          <a:xfrm>
            <a:off x="3867934" y="5411661"/>
            <a:ext cx="16648131" cy="5607303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La agitación puede no ser debid</a:t>
            </a:r>
            <a:r>
              <a:rPr lang="es-ES_tradnl" dirty="0"/>
              <a:t>a</a:t>
            </a:r>
            <a:r>
              <a:rPr dirty="0"/>
              <a:t> a dolor.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Un niño que no está contento es difícil de evaluar.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Considere la presencia de los padres en todo momento.</a:t>
            </a:r>
          </a:p>
        </p:txBody>
      </p:sp>
    </p:spTree>
  </p:cSld>
  <p:clrMapOvr>
    <a:masterClrMapping/>
  </p:clrMapOvr>
  <p:transition spd="slow"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05" name="Shape 1005"/>
          <p:cNvSpPr/>
          <p:nvPr/>
        </p:nvSpPr>
        <p:spPr>
          <a:xfrm>
            <a:off x="6613029" y="822324"/>
            <a:ext cx="1115794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Diferencias Anatómicas</a:t>
            </a:r>
          </a:p>
        </p:txBody>
      </p:sp>
      <p:sp>
        <p:nvSpPr>
          <p:cNvPr id="1006" name="Shape 1006"/>
          <p:cNvSpPr/>
          <p:nvPr/>
        </p:nvSpPr>
        <p:spPr>
          <a:xfrm>
            <a:off x="3707107" y="4948009"/>
            <a:ext cx="17393175" cy="615360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814916" indent="-814916" algn="l">
              <a:lnSpc>
                <a:spcPct val="15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Gran área de superficie </a:t>
            </a:r>
            <a:r>
              <a:rPr lang="es-ES_tradnl" dirty="0"/>
              <a:t>con</a:t>
            </a:r>
            <a:r>
              <a:rPr dirty="0"/>
              <a:t> relación al volumen</a:t>
            </a:r>
          </a:p>
          <a:p>
            <a:pPr marL="814916" indent="-814916" algn="l">
              <a:lnSpc>
                <a:spcPct val="15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Minimice la exposición para prevenir la hipotermia</a:t>
            </a:r>
          </a:p>
          <a:p>
            <a:pPr marL="814916" indent="-814916" algn="l">
              <a:lnSpc>
                <a:spcPct val="15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Peso = (edad + 4) x 2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15" name="Shape 215"/>
          <p:cNvSpPr/>
          <p:nvPr/>
        </p:nvSpPr>
        <p:spPr>
          <a:xfrm>
            <a:off x="4275491" y="4995862"/>
            <a:ext cx="15833018" cy="49625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Limpiar la boca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Técnicas básicas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Técnicas avanzadas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Protección de la columna cervical</a:t>
            </a:r>
          </a:p>
        </p:txBody>
      </p:sp>
      <p:sp>
        <p:nvSpPr>
          <p:cNvPr id="216" name="Shape 216"/>
          <p:cNvSpPr/>
          <p:nvPr/>
        </p:nvSpPr>
        <p:spPr>
          <a:xfrm>
            <a:off x="9075328" y="816609"/>
            <a:ext cx="6233344" cy="346265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lnSpc>
                <a:spcPct val="120000"/>
              </a:lnSpc>
              <a:defRPr sz="11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Vía aérea</a:t>
            </a:r>
          </a:p>
          <a:p>
            <a:pPr>
              <a:lnSpc>
                <a:spcPct val="120000"/>
              </a:lnSpc>
              <a:defRPr sz="8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</a:t>
            </a:r>
          </a:p>
        </p:txBody>
      </p:sp>
    </p:spTree>
  </p:cSld>
  <p:clrMapOvr>
    <a:masterClrMapping/>
  </p:clrMapOvr>
  <p:transition spd="slow"/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09" name="Shape 1009"/>
          <p:cNvSpPr/>
          <p:nvPr/>
        </p:nvSpPr>
        <p:spPr>
          <a:xfrm>
            <a:off x="6613029" y="822324"/>
            <a:ext cx="1115794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Diferencias de la Vía Aérea</a:t>
            </a:r>
          </a:p>
        </p:txBody>
      </p:sp>
      <p:sp>
        <p:nvSpPr>
          <p:cNvPr id="1010" name="Shape 1010"/>
          <p:cNvSpPr/>
          <p:nvPr/>
        </p:nvSpPr>
        <p:spPr>
          <a:xfrm>
            <a:off x="3707107" y="4766788"/>
            <a:ext cx="16969787" cy="6992298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Cabeza y lengua m</a:t>
            </a:r>
            <a:r>
              <a:rPr lang="es-ES_tradnl" dirty="0"/>
              <a:t>á</a:t>
            </a:r>
            <a:r>
              <a:rPr dirty="0"/>
              <a:t>s grandes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Respiración nasal en </a:t>
            </a:r>
            <a:r>
              <a:rPr dirty="0">
                <a:solidFill>
                  <a:srgbClr val="F0F7FF"/>
                </a:solidFill>
              </a:rPr>
              <a:t>beb</a:t>
            </a:r>
            <a:r>
              <a:rPr lang="es-ES_tradnl" dirty="0">
                <a:solidFill>
                  <a:srgbClr val="F0F7FF"/>
                </a:solidFill>
              </a:rPr>
              <a:t>é</a:t>
            </a:r>
            <a:r>
              <a:rPr dirty="0">
                <a:solidFill>
                  <a:srgbClr val="F0F7FF"/>
                </a:solidFill>
              </a:rPr>
              <a:t>s</a:t>
            </a:r>
            <a:r>
              <a:rPr dirty="0"/>
              <a:t> pequeños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Laringe m</a:t>
            </a:r>
            <a:r>
              <a:rPr lang="es-ES_tradnl" dirty="0"/>
              <a:t>á</a:t>
            </a:r>
            <a:r>
              <a:rPr dirty="0"/>
              <a:t>s alta y epiglotis m</a:t>
            </a:r>
            <a:r>
              <a:rPr lang="es-ES_tradnl" dirty="0"/>
              <a:t>á</a:t>
            </a:r>
            <a:r>
              <a:rPr dirty="0"/>
              <a:t>s grande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El cricoides es la parte más estrecha de la vía aérea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Especialmente en niños &lt; 4 años</a:t>
            </a:r>
          </a:p>
        </p:txBody>
      </p:sp>
    </p:spTree>
  </p:cSld>
  <p:clrMapOvr>
    <a:masterClrMapping/>
  </p:clrMapOvr>
  <p:transition spd="slow"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13" name="Shape 1013"/>
          <p:cNvSpPr/>
          <p:nvPr/>
        </p:nvSpPr>
        <p:spPr>
          <a:xfrm>
            <a:off x="6613029" y="822324"/>
            <a:ext cx="1115794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Diferencias de la Vía Aérea</a:t>
            </a:r>
          </a:p>
        </p:txBody>
      </p:sp>
      <p:sp>
        <p:nvSpPr>
          <p:cNvPr id="1014" name="Shape 1014"/>
          <p:cNvSpPr/>
          <p:nvPr/>
        </p:nvSpPr>
        <p:spPr>
          <a:xfrm>
            <a:off x="3707107" y="5545386"/>
            <a:ext cx="16969787" cy="49625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Prefiera tubos endotraqueales sin manguito neumático en niños pequeños.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Tamaño del TET = (Edad / 4) + 4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Use el tamaño del meñique o de la narina del niño.</a:t>
            </a:r>
          </a:p>
        </p:txBody>
      </p:sp>
    </p:spTree>
  </p:cSld>
  <p:clrMapOvr>
    <a:masterClrMapping/>
  </p:clrMapOvr>
  <p:transition spd="slow"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17" name="Shape 1017"/>
          <p:cNvSpPr/>
          <p:nvPr/>
        </p:nvSpPr>
        <p:spPr>
          <a:xfrm>
            <a:off x="6613029" y="822324"/>
            <a:ext cx="1115794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Diferencias de la Ventilación</a:t>
            </a:r>
          </a:p>
        </p:txBody>
      </p:sp>
      <p:sp>
        <p:nvSpPr>
          <p:cNvPr id="1018" name="Shape 1018"/>
          <p:cNvSpPr/>
          <p:nvPr/>
        </p:nvSpPr>
        <p:spPr>
          <a:xfrm>
            <a:off x="3707107" y="5124449"/>
            <a:ext cx="16969787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 deglución de aire es frecuente en los niños agitados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 distensión del estómago compromete la función pulmonar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 descompresión gástrica es útil</a:t>
            </a:r>
          </a:p>
        </p:txBody>
      </p:sp>
    </p:spTree>
  </p:cSld>
  <p:clrMapOvr>
    <a:masterClrMapping/>
  </p:clrMapOvr>
  <p:transition spd="slow"/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21" name="Shape 1021"/>
          <p:cNvSpPr/>
          <p:nvPr/>
        </p:nvSpPr>
        <p:spPr>
          <a:xfrm>
            <a:off x="6595510" y="822324"/>
            <a:ext cx="11192980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Diferencias de la Circulación</a:t>
            </a:r>
          </a:p>
        </p:txBody>
      </p:sp>
      <p:sp>
        <p:nvSpPr>
          <p:cNvPr id="1022" name="Shape 1022"/>
          <p:cNvSpPr/>
          <p:nvPr/>
        </p:nvSpPr>
        <p:spPr>
          <a:xfrm>
            <a:off x="3707107" y="5757862"/>
            <a:ext cx="16969787" cy="49625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Los valores normales varían con la edad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Rango amplio de presión arterial y frecuencia cardiaca normales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El llenado capilar es un signo muy útil</a:t>
            </a:r>
          </a:p>
        </p:txBody>
      </p:sp>
    </p:spTree>
  </p:cSld>
  <p:clrMapOvr>
    <a:masterClrMapping/>
  </p:clrMapOvr>
  <p:transition spd="slow"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hape 102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25" name="Shape 1025"/>
          <p:cNvSpPr/>
          <p:nvPr/>
        </p:nvSpPr>
        <p:spPr>
          <a:xfrm>
            <a:off x="5034334" y="822324"/>
            <a:ext cx="14315332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Diferencias de la Circulación - Shock</a:t>
            </a:r>
          </a:p>
        </p:txBody>
      </p:sp>
      <p:sp>
        <p:nvSpPr>
          <p:cNvPr id="1026" name="Shape 1026"/>
          <p:cNvSpPr/>
          <p:nvPr/>
        </p:nvSpPr>
        <p:spPr>
          <a:xfrm>
            <a:off x="5231107" y="4353242"/>
            <a:ext cx="14067707" cy="805751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Taquicardia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Pulso débil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Llenado capilar &gt; 2 segundos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Taquipnea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Agitación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Somnolencia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Disminución de producción de orina</a:t>
            </a:r>
          </a:p>
        </p:txBody>
      </p:sp>
    </p:spTree>
  </p:cSld>
  <p:clrMapOvr>
    <a:masterClrMapping/>
  </p:clrMapOvr>
  <p:transition spd="slow"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grpSp>
        <p:nvGrpSpPr>
          <p:cNvPr id="1048" name="Group 1048"/>
          <p:cNvGrpSpPr/>
          <p:nvPr/>
        </p:nvGrpSpPr>
        <p:grpSpPr>
          <a:xfrm>
            <a:off x="4835425" y="4493865"/>
            <a:ext cx="15069415" cy="7385592"/>
            <a:chOff x="0" y="0"/>
            <a:chExt cx="15069413" cy="7385591"/>
          </a:xfrm>
        </p:grpSpPr>
        <p:sp>
          <p:nvSpPr>
            <p:cNvPr id="1029" name="Shape 1029"/>
            <p:cNvSpPr/>
            <p:nvPr/>
          </p:nvSpPr>
          <p:spPr>
            <a:xfrm flipH="1">
              <a:off x="363326" y="287384"/>
              <a:ext cx="1" cy="6416493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 algn="l" defTabSz="642937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363326" y="6703876"/>
              <a:ext cx="13984662" cy="1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t">
              <a:noAutofit/>
            </a:bodyPr>
            <a:lstStyle/>
            <a:p>
              <a:pPr algn="l" defTabSz="642937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0" y="6628469"/>
              <a:ext cx="10096377" cy="757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4293" tIns="64293" rIns="64293" bIns="64293" numCol="1" anchor="t">
              <a:noAutofit/>
            </a:bodyPr>
            <a:lstStyle>
              <a:lvl1pPr algn="l" defTabSz="1285875"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   5              15	     25	           35	      45	</a:t>
              </a:r>
            </a:p>
          </p:txBody>
        </p:sp>
        <p:grpSp>
          <p:nvGrpSpPr>
            <p:cNvPr id="1036" name="Group 1036"/>
            <p:cNvGrpSpPr/>
            <p:nvPr/>
          </p:nvGrpSpPr>
          <p:grpSpPr>
            <a:xfrm>
              <a:off x="363327" y="978238"/>
              <a:ext cx="14706087" cy="4738488"/>
              <a:chOff x="0" y="-56365"/>
              <a:chExt cx="14706086" cy="4738486"/>
            </a:xfrm>
          </p:grpSpPr>
          <p:sp>
            <p:nvSpPr>
              <p:cNvPr id="1032" name="Shape 1032"/>
              <p:cNvSpPr/>
              <p:nvPr/>
            </p:nvSpPr>
            <p:spPr>
              <a:xfrm>
                <a:off x="7908595" y="-56366"/>
                <a:ext cx="6797492" cy="7571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4293" tIns="64293" rIns="64293" bIns="64293" numCol="1" anchor="t">
                <a:noAutofit/>
              </a:bodyPr>
              <a:lstStyle>
                <a:lvl1pPr algn="l" defTabSz="1285875">
                  <a:defRPr sz="3200">
                    <a:solidFill>
                      <a:srgbClr val="00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Frecuencia Cardiaca</a:t>
                </a:r>
              </a:p>
            </p:txBody>
          </p:sp>
          <p:sp>
            <p:nvSpPr>
              <p:cNvPr id="1033" name="Shape 1033"/>
              <p:cNvSpPr/>
              <p:nvPr/>
            </p:nvSpPr>
            <p:spPr>
              <a:xfrm flipV="1">
                <a:off x="0" y="568983"/>
                <a:ext cx="3784085" cy="1480731"/>
              </a:xfrm>
              <a:prstGeom prst="line">
                <a:avLst/>
              </a:prstGeom>
              <a:noFill/>
              <a:ln w="50800" cap="flat">
                <a:solidFill>
                  <a:srgbClr val="00FFFF"/>
                </a:solidFill>
                <a:prstDash val="solid"/>
                <a:round/>
              </a:ln>
              <a:effectLst/>
            </p:spPr>
            <p:txBody>
              <a:bodyPr wrap="square" lIns="64293" tIns="64293" rIns="64293" bIns="64293" numCol="1" anchor="t">
                <a:noAutofit/>
              </a:bodyPr>
              <a:lstStyle/>
              <a:p>
                <a:pPr algn="l" defTabSz="642937">
                  <a:defRPr sz="16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34" name="Shape 1034"/>
              <p:cNvSpPr/>
              <p:nvPr/>
            </p:nvSpPr>
            <p:spPr>
              <a:xfrm flipV="1">
                <a:off x="3784084" y="75407"/>
                <a:ext cx="3455035" cy="493577"/>
              </a:xfrm>
              <a:prstGeom prst="line">
                <a:avLst/>
              </a:prstGeom>
              <a:noFill/>
              <a:ln w="50800" cap="flat">
                <a:solidFill>
                  <a:srgbClr val="00FFFF"/>
                </a:solidFill>
                <a:prstDash val="solid"/>
                <a:round/>
              </a:ln>
              <a:effectLst/>
            </p:spPr>
            <p:txBody>
              <a:bodyPr wrap="square" lIns="64293" tIns="64293" rIns="64293" bIns="64293" numCol="1" anchor="t">
                <a:noAutofit/>
              </a:bodyPr>
              <a:lstStyle/>
              <a:p>
                <a:pPr algn="l" defTabSz="642937">
                  <a:defRPr sz="16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35" name="Shape 1035"/>
              <p:cNvSpPr/>
              <p:nvPr/>
            </p:nvSpPr>
            <p:spPr>
              <a:xfrm>
                <a:off x="7074594" y="75405"/>
                <a:ext cx="4113133" cy="4606717"/>
              </a:xfrm>
              <a:prstGeom prst="line">
                <a:avLst/>
              </a:prstGeom>
              <a:noFill/>
              <a:ln w="50800" cap="flat">
                <a:solidFill>
                  <a:srgbClr val="00FFFF"/>
                </a:solidFill>
                <a:prstDash val="solid"/>
                <a:round/>
              </a:ln>
              <a:effectLst/>
            </p:spPr>
            <p:txBody>
              <a:bodyPr wrap="square" lIns="64293" tIns="64293" rIns="64293" bIns="64293" numCol="1" anchor="t">
                <a:noAutofit/>
              </a:bodyPr>
              <a:lstStyle/>
              <a:p>
                <a:pPr algn="l" defTabSz="642937">
                  <a:defRPr sz="16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040" name="Group 1040"/>
            <p:cNvGrpSpPr/>
            <p:nvPr/>
          </p:nvGrpSpPr>
          <p:grpSpPr>
            <a:xfrm>
              <a:off x="527852" y="2355674"/>
              <a:ext cx="10694153" cy="3525576"/>
              <a:chOff x="0" y="261937"/>
              <a:chExt cx="10694152" cy="3525575"/>
            </a:xfrm>
          </p:grpSpPr>
          <p:sp>
            <p:nvSpPr>
              <p:cNvPr id="1037" name="Shape 1037"/>
              <p:cNvSpPr/>
              <p:nvPr/>
            </p:nvSpPr>
            <p:spPr>
              <a:xfrm>
                <a:off x="2820744" y="261937"/>
                <a:ext cx="3599391" cy="7571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4293" tIns="64293" rIns="64293" bIns="64293" numCol="1" anchor="t">
                <a:noAutofit/>
              </a:bodyPr>
              <a:lstStyle>
                <a:lvl1pPr algn="l" defTabSz="1285875">
                  <a:defRPr sz="3200">
                    <a:solidFill>
                      <a:srgbClr val="FF99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FF9900"/>
                    </a:solidFill>
                  </a:rPr>
                  <a:t>Presión Arterial</a:t>
                </a:r>
              </a:p>
            </p:txBody>
          </p:sp>
          <p:sp>
            <p:nvSpPr>
              <p:cNvPr id="1038" name="Shape 1038"/>
              <p:cNvSpPr/>
              <p:nvPr/>
            </p:nvSpPr>
            <p:spPr>
              <a:xfrm>
                <a:off x="0" y="990577"/>
                <a:ext cx="7403644" cy="164532"/>
              </a:xfrm>
              <a:prstGeom prst="line">
                <a:avLst/>
              </a:prstGeom>
              <a:noFill/>
              <a:ln w="50800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4293" tIns="64293" rIns="64293" bIns="64293" numCol="1" anchor="t">
                <a:noAutofit/>
              </a:bodyPr>
              <a:lstStyle/>
              <a:p>
                <a:pPr algn="l" defTabSz="642937">
                  <a:defRPr sz="16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39" name="Shape 1039"/>
              <p:cNvSpPr/>
              <p:nvPr/>
            </p:nvSpPr>
            <p:spPr>
              <a:xfrm>
                <a:off x="7239119" y="1155105"/>
                <a:ext cx="3455034" cy="2632408"/>
              </a:xfrm>
              <a:prstGeom prst="line">
                <a:avLst/>
              </a:prstGeom>
              <a:noFill/>
              <a:ln w="50800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64293" tIns="64293" rIns="64293" bIns="64293" numCol="1" anchor="t">
                <a:noAutofit/>
              </a:bodyPr>
              <a:lstStyle/>
              <a:p>
                <a:pPr algn="l" defTabSz="642937">
                  <a:defRPr sz="16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044" name="Group 1044"/>
            <p:cNvGrpSpPr/>
            <p:nvPr/>
          </p:nvGrpSpPr>
          <p:grpSpPr>
            <a:xfrm>
              <a:off x="363327" y="3084315"/>
              <a:ext cx="11023205" cy="3455035"/>
              <a:chOff x="0" y="0"/>
              <a:chExt cx="11023203" cy="3455034"/>
            </a:xfrm>
          </p:grpSpPr>
          <p:sp>
            <p:nvSpPr>
              <p:cNvPr id="1041" name="Shape 1041"/>
              <p:cNvSpPr/>
              <p:nvPr/>
            </p:nvSpPr>
            <p:spPr>
              <a:xfrm>
                <a:off x="1580303" y="791062"/>
                <a:ext cx="3544442" cy="7571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4293" tIns="64293" rIns="64293" bIns="64293" numCol="1" anchor="t">
                <a:noAutofit/>
              </a:bodyPr>
              <a:lstStyle>
                <a:lvl1pPr algn="l" defTabSz="1285875">
                  <a:defRPr sz="3200">
                    <a:solidFill>
                      <a:srgbClr val="FF33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Gasto Cardiaco</a:t>
                </a:r>
              </a:p>
            </p:txBody>
          </p:sp>
          <p:sp>
            <p:nvSpPr>
              <p:cNvPr id="1042" name="Shape 1042"/>
              <p:cNvSpPr/>
              <p:nvPr/>
            </p:nvSpPr>
            <p:spPr>
              <a:xfrm>
                <a:off x="0" y="-1"/>
                <a:ext cx="4606712" cy="658104"/>
              </a:xfrm>
              <a:prstGeom prst="line">
                <a:avLst/>
              </a:prstGeom>
              <a:noFill/>
              <a:ln w="508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64293" tIns="64293" rIns="64293" bIns="64293" numCol="1" anchor="t">
                <a:noAutofit/>
              </a:bodyPr>
              <a:lstStyle/>
              <a:p>
                <a:pPr algn="l" defTabSz="642937">
                  <a:defRPr sz="16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43" name="Shape 1043"/>
              <p:cNvSpPr/>
              <p:nvPr/>
            </p:nvSpPr>
            <p:spPr>
              <a:xfrm>
                <a:off x="4606711" y="658102"/>
                <a:ext cx="6416494" cy="2796932"/>
              </a:xfrm>
              <a:prstGeom prst="line">
                <a:avLst/>
              </a:prstGeom>
              <a:noFill/>
              <a:ln w="508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64293" tIns="64293" rIns="64293" bIns="64293" numCol="1" anchor="t">
                <a:noAutofit/>
              </a:bodyPr>
              <a:lstStyle/>
              <a:p>
                <a:pPr algn="l" defTabSz="642937">
                  <a:defRPr sz="16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047" name="Group 1047"/>
            <p:cNvGrpSpPr/>
            <p:nvPr/>
          </p:nvGrpSpPr>
          <p:grpSpPr>
            <a:xfrm>
              <a:off x="363326" y="0"/>
              <a:ext cx="9340246" cy="2919792"/>
              <a:chOff x="0" y="381000"/>
              <a:chExt cx="9340244" cy="2919791"/>
            </a:xfrm>
          </p:grpSpPr>
          <p:sp>
            <p:nvSpPr>
              <p:cNvPr id="1045" name="Shape 1045"/>
              <p:cNvSpPr/>
              <p:nvPr/>
            </p:nvSpPr>
            <p:spPr>
              <a:xfrm rot="10800000" flipH="1">
                <a:off x="0" y="996987"/>
                <a:ext cx="9340245" cy="2303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938" y="4204"/>
                      <a:pt x="1876" y="8420"/>
                      <a:pt x="3170" y="11444"/>
                    </a:cubicBezTo>
                    <a:cubicBezTo>
                      <a:pt x="4464" y="14467"/>
                      <a:pt x="5715" y="16699"/>
                      <a:pt x="7782" y="18140"/>
                    </a:cubicBezTo>
                    <a:cubicBezTo>
                      <a:pt x="9849" y="19581"/>
                      <a:pt x="14035" y="19675"/>
                      <a:pt x="15564" y="20088"/>
                    </a:cubicBezTo>
                    <a:cubicBezTo>
                      <a:pt x="17092" y="20502"/>
                      <a:pt x="15981" y="20384"/>
                      <a:pt x="16988" y="20632"/>
                    </a:cubicBezTo>
                    <a:cubicBezTo>
                      <a:pt x="17996" y="20880"/>
                      <a:pt x="20792" y="21458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64293" tIns="64293" rIns="64293" bIns="64293" numCol="1" anchor="t">
                <a:noAutofit/>
              </a:bodyPr>
              <a:lstStyle/>
              <a:p>
                <a:pPr algn="l" defTabSz="1285875">
                  <a:defRPr sz="3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6" name="Shape 1046"/>
              <p:cNvSpPr/>
              <p:nvPr/>
            </p:nvSpPr>
            <p:spPr>
              <a:xfrm>
                <a:off x="2460204" y="381000"/>
                <a:ext cx="4966985" cy="7571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4293" tIns="64293" rIns="64293" bIns="64293" numCol="1" anchor="t">
                <a:noAutofit/>
              </a:bodyPr>
              <a:lstStyle>
                <a:lvl1pPr algn="l" defTabSz="1285875">
                  <a:defRPr sz="3200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FFFF00"/>
                    </a:solidFill>
                  </a:rPr>
                  <a:t>Tiempo de llenado capilar</a:t>
                </a:r>
              </a:p>
            </p:txBody>
          </p:sp>
        </p:grpSp>
      </p:grpSp>
      <p:sp>
        <p:nvSpPr>
          <p:cNvPr id="1049" name="Shape 1049"/>
          <p:cNvSpPr/>
          <p:nvPr/>
        </p:nvSpPr>
        <p:spPr>
          <a:xfrm>
            <a:off x="6613029" y="822324"/>
            <a:ext cx="1115794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Cambios Hemodinámicos</a:t>
            </a:r>
          </a:p>
        </p:txBody>
      </p:sp>
      <p:sp>
        <p:nvSpPr>
          <p:cNvPr id="1050" name="Shape 1050"/>
          <p:cNvSpPr/>
          <p:nvPr/>
        </p:nvSpPr>
        <p:spPr>
          <a:xfrm>
            <a:off x="6543203" y="12080875"/>
            <a:ext cx="10535594" cy="1031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Porcentaje de pérdida sanguínea</a:t>
            </a:r>
          </a:p>
        </p:txBody>
      </p:sp>
    </p:spTree>
  </p:cSld>
  <p:clrMapOvr>
    <a:masterClrMapping/>
  </p:clrMapOvr>
  <p:transition spd="slow"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53" name="Shape 1053"/>
          <p:cNvSpPr/>
          <p:nvPr/>
        </p:nvSpPr>
        <p:spPr>
          <a:xfrm>
            <a:off x="6595510" y="822324"/>
            <a:ext cx="11192980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Diferencias de la Circulación</a:t>
            </a:r>
          </a:p>
        </p:txBody>
      </p:sp>
      <p:sp>
        <p:nvSpPr>
          <p:cNvPr id="1054" name="Shape 1054"/>
          <p:cNvSpPr/>
          <p:nvPr/>
        </p:nvSpPr>
        <p:spPr>
          <a:xfrm>
            <a:off x="3892724" y="6016625"/>
            <a:ext cx="16598553" cy="2682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 hipotensión es un signo tardío en niños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Gran reserva para compensar</a:t>
            </a:r>
          </a:p>
        </p:txBody>
      </p:sp>
    </p:spTree>
  </p:cSld>
  <p:clrMapOvr>
    <a:masterClrMapping/>
  </p:clrMapOvr>
  <p:transition spd="slow"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57" name="Shape 1057"/>
          <p:cNvSpPr/>
          <p:nvPr/>
        </p:nvSpPr>
        <p:spPr>
          <a:xfrm>
            <a:off x="6595510" y="822324"/>
            <a:ext cx="11192980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Diferencias de la Circulación</a:t>
            </a:r>
          </a:p>
        </p:txBody>
      </p:sp>
      <p:sp>
        <p:nvSpPr>
          <p:cNvPr id="1058" name="Shape 1058"/>
          <p:cNvSpPr/>
          <p:nvPr/>
        </p:nvSpPr>
        <p:spPr>
          <a:xfrm>
            <a:off x="12703348" y="5059044"/>
            <a:ext cx="6365690" cy="193103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87777" indent="-987777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Arteria femoral</a:t>
            </a:r>
          </a:p>
          <a:p>
            <a:pPr marL="987777" indent="-987777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Arteria braquial</a:t>
            </a:r>
          </a:p>
        </p:txBody>
      </p:sp>
      <p:sp>
        <p:nvSpPr>
          <p:cNvPr id="1059" name="Shape 1059"/>
          <p:cNvSpPr/>
          <p:nvPr/>
        </p:nvSpPr>
        <p:spPr>
          <a:xfrm>
            <a:off x="12679536" y="8024653"/>
            <a:ext cx="7322283" cy="388175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87777" indent="-987777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Evite VC</a:t>
            </a:r>
          </a:p>
          <a:p>
            <a:pPr marL="987777" indent="-987777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Intraóseo</a:t>
            </a:r>
          </a:p>
          <a:p>
            <a:pPr marL="987777" indent="-987777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Vena safena (tobillo)</a:t>
            </a:r>
          </a:p>
          <a:p>
            <a:pPr marL="987777" indent="-987777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Vena femoral</a:t>
            </a:r>
          </a:p>
        </p:txBody>
      </p:sp>
      <p:sp>
        <p:nvSpPr>
          <p:cNvPr id="1060" name="Shape 1060"/>
          <p:cNvSpPr/>
          <p:nvPr/>
        </p:nvSpPr>
        <p:spPr>
          <a:xfrm>
            <a:off x="4166567" y="5506243"/>
            <a:ext cx="6926121" cy="1108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20000"/>
              </a:lnSpc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Palpación del pulso</a:t>
            </a:r>
          </a:p>
        </p:txBody>
      </p:sp>
      <p:sp>
        <p:nvSpPr>
          <p:cNvPr id="1061" name="Shape 1061"/>
          <p:cNvSpPr/>
          <p:nvPr/>
        </p:nvSpPr>
        <p:spPr>
          <a:xfrm>
            <a:off x="4446783" y="9411493"/>
            <a:ext cx="6365690" cy="1108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20000"/>
              </a:lnSpc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Accesos venosos</a:t>
            </a:r>
          </a:p>
        </p:txBody>
      </p:sp>
    </p:spTree>
  </p:cSld>
  <p:clrMapOvr>
    <a:masterClrMapping/>
  </p:clrMapOvr>
  <p:transition spd="slow"/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64" name="Shape 1064"/>
          <p:cNvSpPr/>
          <p:nvPr/>
        </p:nvSpPr>
        <p:spPr>
          <a:xfrm>
            <a:off x="6613029" y="822324"/>
            <a:ext cx="1115794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Acceso Intraóseo</a:t>
            </a:r>
          </a:p>
        </p:txBody>
      </p:sp>
      <p:sp>
        <p:nvSpPr>
          <p:cNvPr id="1065" name="Shape 1065"/>
          <p:cNvSpPr/>
          <p:nvPr/>
        </p:nvSpPr>
        <p:spPr>
          <a:xfrm>
            <a:off x="4321349" y="4335621"/>
            <a:ext cx="10624127" cy="778319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87777" indent="-987777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Relativamente seguro y efectivo</a:t>
            </a:r>
          </a:p>
          <a:p>
            <a:pPr marL="987777" indent="-987777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Aspecto anteromedial de la tibia, debajo de la tuberosidad tibial.</a:t>
            </a:r>
          </a:p>
          <a:p>
            <a:pPr marL="987777" indent="-987777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Otros huesos largos</a:t>
            </a:r>
          </a:p>
          <a:p>
            <a:pPr marL="987777" indent="-987777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Evite la placa de crecimiento epifisial</a:t>
            </a:r>
          </a:p>
          <a:p>
            <a:pPr marL="987777" indent="-987777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Aguja intraósea o aguja espinal grande</a:t>
            </a:r>
          </a:p>
        </p:txBody>
      </p:sp>
      <p:pic>
        <p:nvPicPr>
          <p:cNvPr id="1066" name="2_10_01.jpg" descr="E:\lecture\intraosseous\2_10_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61980" y="8592591"/>
            <a:ext cx="5133402" cy="3420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7" name="intraosseous.jpg" descr="intraosseou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78162" y="4328374"/>
            <a:ext cx="5101038" cy="4116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70" name="Shape 1070"/>
          <p:cNvSpPr/>
          <p:nvPr/>
        </p:nvSpPr>
        <p:spPr>
          <a:xfrm>
            <a:off x="6613029" y="822324"/>
            <a:ext cx="1115794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Pediátrico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Resucitación con volumen</a:t>
            </a:r>
          </a:p>
        </p:txBody>
      </p:sp>
      <p:sp>
        <p:nvSpPr>
          <p:cNvPr id="1071" name="Shape 1071"/>
          <p:cNvSpPr/>
          <p:nvPr/>
        </p:nvSpPr>
        <p:spPr>
          <a:xfrm>
            <a:off x="4200657" y="5376386"/>
            <a:ext cx="16502839" cy="522541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1058333" indent="-10583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Bolo inicial de 20 ml/kg</a:t>
            </a:r>
          </a:p>
          <a:p>
            <a:pPr marL="1058333" indent="-10583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Segundo bolo de 20 ml/kg</a:t>
            </a:r>
          </a:p>
          <a:p>
            <a:pPr marL="1058333" indent="-10583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 no hay respuesta, administre sangre 10 ml/kg</a:t>
            </a:r>
          </a:p>
          <a:p>
            <a:pPr marL="1058333" indent="-10583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Objetivo:  diuresis de 1 - 2 ml/kg/h en infantes</a:t>
            </a:r>
          </a:p>
          <a:p>
            <a:pPr marL="1058333" indent="-10583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Caliente los líquidos de ser posible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7888238" y="794522"/>
            <a:ext cx="8607523" cy="1744707"/>
          </a:xfrm>
          <a:prstGeom prst="rect">
            <a:avLst/>
          </a:prstGeom>
          <a:ln w="12700"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¿Qu</a:t>
            </a:r>
            <a:r>
              <a:rPr lang="es-ES_tradnl" dirty="0"/>
              <a:t>é</a:t>
            </a:r>
            <a:r>
              <a:rPr dirty="0"/>
              <a:t> es PTC ?</a:t>
            </a:r>
          </a:p>
        </p:txBody>
      </p:sp>
      <p:sp>
        <p:nvSpPr>
          <p:cNvPr id="126" name="Shape 126"/>
          <p:cNvSpPr/>
          <p:nvPr/>
        </p:nvSpPr>
        <p:spPr>
          <a:xfrm>
            <a:off x="4275491" y="5120479"/>
            <a:ext cx="15833018" cy="4760918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 err="1"/>
              <a:t>Primary</a:t>
            </a:r>
            <a:r>
              <a:rPr lang="es-ES_tradnl" dirty="0"/>
              <a:t> Trauma </a:t>
            </a:r>
            <a:r>
              <a:rPr lang="es-ES_tradnl" dirty="0" err="1"/>
              <a:t>Care</a:t>
            </a:r>
            <a:endParaRPr lang="es-ES_tradnl" dirty="0"/>
          </a:p>
          <a:p>
            <a:pPr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s-ES_tradnl" dirty="0"/>
          </a:p>
          <a:p>
            <a:pPr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Es un curso de 2 días destinado a entrenar profesionales de la salud en el manejo agudo del paciente severamente lesionado.</a:t>
            </a:r>
          </a:p>
        </p:txBody>
      </p:sp>
      <p:sp>
        <p:nvSpPr>
          <p:cNvPr id="127" name="Shape 12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11332691" y="585787"/>
            <a:ext cx="1718618" cy="3114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B</a:t>
            </a:r>
          </a:p>
        </p:txBody>
      </p:sp>
      <p:sp>
        <p:nvSpPr>
          <p:cNvPr id="219" name="Shape 219"/>
          <p:cNvSpPr/>
          <p:nvPr/>
        </p:nvSpPr>
        <p:spPr>
          <a:xfrm>
            <a:off x="8668060" y="5999162"/>
            <a:ext cx="7047880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20000"/>
              </a:lnSpc>
              <a:defRPr sz="10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Ventilación</a:t>
            </a:r>
          </a:p>
        </p:txBody>
      </p:sp>
      <p:sp>
        <p:nvSpPr>
          <p:cNvPr id="220" name="Shape 22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</p:spTree>
  </p:cSld>
  <p:clrMapOvr>
    <a:masterClrMapping/>
  </p:clrMapOvr>
  <p:transition spd="slow"/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74" name="Shape 1074"/>
          <p:cNvSpPr/>
          <p:nvPr/>
        </p:nvSpPr>
        <p:spPr>
          <a:xfrm>
            <a:off x="7144969" y="2978149"/>
            <a:ext cx="10094062" cy="8664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?</a:t>
            </a:r>
          </a:p>
        </p:txBody>
      </p:sp>
      <p:sp>
        <p:nvSpPr>
          <p:cNvPr id="1075" name="Shape 1075"/>
          <p:cNvSpPr/>
          <p:nvPr/>
        </p:nvSpPr>
        <p:spPr>
          <a:xfrm>
            <a:off x="6796509" y="1808162"/>
            <a:ext cx="1079098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Pediátrico</a:t>
            </a:r>
          </a:p>
        </p:txBody>
      </p:sp>
    </p:spTree>
  </p:cSld>
  <p:clrMapOvr>
    <a:masterClrMapping/>
  </p:clrMapOvr>
  <p:transition spd="slow"/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0404"/>
            </a:gs>
            <a:gs pos="100000">
              <a:srgbClr val="B82103"/>
            </a:gs>
          </a:gsLst>
          <a:lin ang="1278155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78" name="Shape 1078"/>
          <p:cNvSpPr/>
          <p:nvPr/>
        </p:nvSpPr>
        <p:spPr>
          <a:xfrm>
            <a:off x="10443133" y="2682080"/>
            <a:ext cx="3497734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Resumen</a:t>
            </a:r>
          </a:p>
        </p:txBody>
      </p:sp>
      <p:sp>
        <p:nvSpPr>
          <p:cNvPr id="1079" name="Shape 1079"/>
          <p:cNvSpPr/>
          <p:nvPr/>
        </p:nvSpPr>
        <p:spPr>
          <a:xfrm>
            <a:off x="4296932" y="5194534"/>
            <a:ext cx="15790136" cy="6517809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Mismos principios de manejo que en el adulto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Recuerde las diferencias anatómicas</a:t>
            </a:r>
            <a:r>
              <a:rPr lang="es-ES_tradnl" dirty="0"/>
              <a:t>,</a:t>
            </a:r>
            <a:r>
              <a:rPr dirty="0"/>
              <a:t> fisiológicas y psicológicas</a:t>
            </a:r>
          </a:p>
        </p:txBody>
      </p:sp>
      <p:sp>
        <p:nvSpPr>
          <p:cNvPr id="1080" name="Shape 1080"/>
          <p:cNvSpPr/>
          <p:nvPr/>
        </p:nvSpPr>
        <p:spPr>
          <a:xfrm>
            <a:off x="6796509" y="950912"/>
            <a:ext cx="1079098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Pediátrico</a:t>
            </a:r>
          </a:p>
        </p:txBody>
      </p:sp>
    </p:spTree>
  </p:cSld>
  <p:clrMapOvr>
    <a:masterClrMapping/>
  </p:clrMapOvr>
  <p:transition spd="slow"/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A235"/>
            </a:gs>
            <a:gs pos="38317">
              <a:srgbClr val="2F6B20"/>
            </a:gs>
            <a:gs pos="100000">
              <a:srgbClr val="01340B"/>
            </a:gs>
          </a:gsLst>
          <a:lin ang="29438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83" name="Shape 1083"/>
          <p:cNvSpPr/>
          <p:nvPr/>
        </p:nvSpPr>
        <p:spPr>
          <a:xfrm>
            <a:off x="6573366" y="808037"/>
            <a:ext cx="11237269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Obstétrico</a:t>
            </a:r>
          </a:p>
        </p:txBody>
      </p:sp>
      <p:sp>
        <p:nvSpPr>
          <p:cNvPr id="1084" name="Shape 1084"/>
          <p:cNvSpPr/>
          <p:nvPr/>
        </p:nvSpPr>
        <p:spPr>
          <a:xfrm>
            <a:off x="5039233" y="4304704"/>
            <a:ext cx="6756971" cy="1171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Al concluir usted:</a:t>
            </a:r>
          </a:p>
        </p:txBody>
      </p:sp>
      <p:sp>
        <p:nvSpPr>
          <p:cNvPr id="1085" name="Shape 1085"/>
          <p:cNvSpPr/>
          <p:nvPr/>
        </p:nvSpPr>
        <p:spPr>
          <a:xfrm>
            <a:off x="4155173" y="5942012"/>
            <a:ext cx="16073654" cy="5832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Entenderá el abordaje estructurado de la mujer embarazada con trauma.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Será capaz de reconocer los cambios fisiológicos y anatómicos en el embarazo que influyen en el manejo.</a:t>
            </a:r>
          </a:p>
        </p:txBody>
      </p:sp>
    </p:spTree>
  </p:cSld>
  <p:clrMapOvr>
    <a:masterClrMapping/>
  </p:clrMapOvr>
  <p:transition spd="slow"/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88" name="Shape 1088"/>
          <p:cNvSpPr/>
          <p:nvPr/>
        </p:nvSpPr>
        <p:spPr>
          <a:xfrm>
            <a:off x="9330729" y="808037"/>
            <a:ext cx="572254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Escenario</a:t>
            </a:r>
          </a:p>
        </p:txBody>
      </p:sp>
      <p:sp>
        <p:nvSpPr>
          <p:cNvPr id="1089" name="Shape 1089"/>
          <p:cNvSpPr/>
          <p:nvPr/>
        </p:nvSpPr>
        <p:spPr>
          <a:xfrm>
            <a:off x="4577738" y="4602887"/>
            <a:ext cx="15228524" cy="5934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Una mujer de 25 años es la conductora en un accidente automovilístico.  No llevaba puesto el cinturón de seguridad.   Tiene un embarazo de 34 semanas.</a:t>
            </a:r>
          </a:p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Al llegar al hospital se queja de dolor abdominal severo.</a:t>
            </a:r>
          </a:p>
        </p:txBody>
      </p:sp>
    </p:spTree>
  </p:cSld>
  <p:clrMapOvr>
    <a:masterClrMapping/>
  </p:clrMapOvr>
  <p:transition spd="slow"/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92" name="Shape 1092"/>
          <p:cNvSpPr/>
          <p:nvPr/>
        </p:nvSpPr>
        <p:spPr>
          <a:xfrm>
            <a:off x="5277073" y="808037"/>
            <a:ext cx="1382985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Preguntas del escenario</a:t>
            </a:r>
          </a:p>
        </p:txBody>
      </p:sp>
      <p:sp>
        <p:nvSpPr>
          <p:cNvPr id="1093" name="Shape 1093"/>
          <p:cNvSpPr/>
          <p:nvPr/>
        </p:nvSpPr>
        <p:spPr>
          <a:xfrm>
            <a:off x="4371207" y="5340122"/>
            <a:ext cx="15641587" cy="417385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¿Qué haría primero?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¿Qué diferencias existen en el trauma en la mujer embarazada?</a:t>
            </a:r>
          </a:p>
        </p:txBody>
      </p:sp>
    </p:spTree>
  </p:cSld>
  <p:clrMapOvr>
    <a:masterClrMapping/>
  </p:clrMapOvr>
  <p:transition spd="slow"/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Shape 109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096" name="Shape 1096"/>
          <p:cNvSpPr/>
          <p:nvPr/>
        </p:nvSpPr>
        <p:spPr>
          <a:xfrm>
            <a:off x="6389885" y="822324"/>
            <a:ext cx="1160422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Obstétrico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Inicial</a:t>
            </a:r>
          </a:p>
        </p:txBody>
      </p:sp>
      <p:sp>
        <p:nvSpPr>
          <p:cNvPr id="1097" name="Shape 1097"/>
          <p:cNvSpPr/>
          <p:nvPr/>
        </p:nvSpPr>
        <p:spPr>
          <a:xfrm>
            <a:off x="4606122" y="4786342"/>
            <a:ext cx="15740558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Vía Aérea +  Control de columna cervical</a:t>
            </a:r>
          </a:p>
          <a:p>
            <a:pPr marL="740833" indent="-74083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Ventilación</a:t>
            </a:r>
          </a:p>
          <a:p>
            <a:pPr marL="740833" indent="-74083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Circulación + Desplazamiento del útero</a:t>
            </a:r>
          </a:p>
          <a:p>
            <a:pPr marL="740833" indent="-74083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Déficit </a:t>
            </a:r>
          </a:p>
          <a:p>
            <a:pPr marL="740833" indent="-740833" algn="l">
              <a:lnSpc>
                <a:spcPct val="13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Exposición</a:t>
            </a:r>
          </a:p>
        </p:txBody>
      </p:sp>
      <p:sp>
        <p:nvSpPr>
          <p:cNvPr id="1098" name="Shape 1098"/>
          <p:cNvSpPr/>
          <p:nvPr/>
        </p:nvSpPr>
        <p:spPr>
          <a:xfrm>
            <a:off x="4200276" y="11492335"/>
            <a:ext cx="15983447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Igual en embarazadas como en no embarazadas</a:t>
            </a:r>
          </a:p>
        </p:txBody>
      </p:sp>
      <p:sp>
        <p:nvSpPr>
          <p:cNvPr id="1099" name="Shape 1099"/>
          <p:cNvSpPr/>
          <p:nvPr/>
        </p:nvSpPr>
        <p:spPr>
          <a:xfrm>
            <a:off x="9212808" y="8691060"/>
            <a:ext cx="8839697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Diagnostique el embarazo</a:t>
            </a:r>
          </a:p>
        </p:txBody>
      </p:sp>
    </p:spTree>
  </p:cSld>
  <p:clrMapOvr>
    <a:masterClrMapping/>
  </p:clrMapOvr>
  <p:transition spd="slow"/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Shape 110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02" name="Shape 1102"/>
          <p:cNvSpPr/>
          <p:nvPr/>
        </p:nvSpPr>
        <p:spPr>
          <a:xfrm>
            <a:off x="6389885" y="822324"/>
            <a:ext cx="1160422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Obstétrico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Anatomía - Altura uterina</a:t>
            </a:r>
          </a:p>
        </p:txBody>
      </p:sp>
      <p:sp>
        <p:nvSpPr>
          <p:cNvPr id="1103" name="Shape 1103"/>
          <p:cNvSpPr/>
          <p:nvPr/>
        </p:nvSpPr>
        <p:spPr>
          <a:xfrm>
            <a:off x="3796497" y="5477002"/>
            <a:ext cx="4329813" cy="3648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12 semanas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20 semanas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36 semanas</a:t>
            </a:r>
          </a:p>
        </p:txBody>
      </p:sp>
      <p:sp>
        <p:nvSpPr>
          <p:cNvPr id="1104" name="Shape 1104"/>
          <p:cNvSpPr/>
          <p:nvPr/>
        </p:nvSpPr>
        <p:spPr>
          <a:xfrm>
            <a:off x="8618528" y="5477002"/>
            <a:ext cx="6256207" cy="3648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Sínfisis del pubis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Ombligo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Xifoides</a:t>
            </a:r>
          </a:p>
        </p:txBody>
      </p:sp>
      <p:pic>
        <p:nvPicPr>
          <p:cNvPr id="110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52414" y="4674319"/>
            <a:ext cx="6256206" cy="6865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08" name="Shape 1108"/>
          <p:cNvSpPr/>
          <p:nvPr/>
        </p:nvSpPr>
        <p:spPr>
          <a:xfrm>
            <a:off x="6389885" y="822324"/>
            <a:ext cx="1160422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Obstétrico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Cambios Fisiológicos</a:t>
            </a:r>
          </a:p>
        </p:txBody>
      </p:sp>
      <p:sp>
        <p:nvSpPr>
          <p:cNvPr id="1109" name="Shape 1109"/>
          <p:cNvSpPr/>
          <p:nvPr/>
        </p:nvSpPr>
        <p:spPr>
          <a:xfrm>
            <a:off x="4321721" y="4352483"/>
            <a:ext cx="15740558" cy="7838683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4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Aumento del volumen corriente</a:t>
            </a:r>
          </a:p>
          <a:p>
            <a:pPr marL="740833" indent="-740833" algn="l">
              <a:lnSpc>
                <a:spcPct val="14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Aumento del gasto cardiaco en 30%</a:t>
            </a:r>
          </a:p>
          <a:p>
            <a:pPr marL="740833" indent="-740833" algn="l">
              <a:lnSpc>
                <a:spcPct val="14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Aumento de la volemia en 40%</a:t>
            </a:r>
          </a:p>
          <a:p>
            <a:pPr marL="740833" indent="-740833" algn="l">
              <a:lnSpc>
                <a:spcPct val="14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Disminución de la presión arterial en 15 mmHg en el segundo trimestre</a:t>
            </a:r>
          </a:p>
          <a:p>
            <a:pPr marL="740833" indent="-740833" algn="l">
              <a:lnSpc>
                <a:spcPct val="14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Aumento de la frecuencia cardiaca 10 - 15 lpm</a:t>
            </a:r>
          </a:p>
        </p:txBody>
      </p:sp>
    </p:spTree>
  </p:cSld>
  <p:clrMapOvr>
    <a:masterClrMapping/>
  </p:clrMapOvr>
  <p:transition spd="slow"/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12" name="Shape 1112"/>
          <p:cNvSpPr/>
          <p:nvPr/>
        </p:nvSpPr>
        <p:spPr>
          <a:xfrm>
            <a:off x="6389885" y="822324"/>
            <a:ext cx="1160422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Obstétrico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Compresión Aortocava</a:t>
            </a:r>
          </a:p>
        </p:txBody>
      </p:sp>
      <p:sp>
        <p:nvSpPr>
          <p:cNvPr id="1113" name="Shape 1113"/>
          <p:cNvSpPr/>
          <p:nvPr/>
        </p:nvSpPr>
        <p:spPr>
          <a:xfrm>
            <a:off x="3821658" y="3963362"/>
            <a:ext cx="10100996" cy="9091335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66750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Desde las 20 semanas.</a:t>
            </a:r>
          </a:p>
          <a:p>
            <a:pPr marL="666750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El útero comprime la vena cava cuando la paciente est</a:t>
            </a:r>
            <a:r>
              <a:rPr lang="es-ES_tradnl" dirty="0"/>
              <a:t>á</a:t>
            </a:r>
            <a:r>
              <a:rPr dirty="0"/>
              <a:t> en decúbito supino.</a:t>
            </a:r>
          </a:p>
          <a:p>
            <a:pPr marL="666750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666750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Aliviado por la lateralización de la paciente o el desplazamiento del útero hacia la izquierda.</a:t>
            </a:r>
          </a:p>
          <a:p>
            <a:pPr marL="666750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Evite rotar la columna.</a:t>
            </a:r>
          </a:p>
        </p:txBody>
      </p:sp>
      <p:pic>
        <p:nvPicPr>
          <p:cNvPr id="111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51858" y="3674307"/>
            <a:ext cx="4677474" cy="3650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5" name="image.png"/>
          <p:cNvPicPr>
            <a:picLocks noChangeAspect="1"/>
          </p:cNvPicPr>
          <p:nvPr/>
        </p:nvPicPr>
        <p:blipFill>
          <a:blip r:embed="rId4">
            <a:extLst/>
          </a:blip>
          <a:srcRect l="13244" t="17575" r="16912" b="23747"/>
          <a:stretch>
            <a:fillRect/>
          </a:stretch>
        </p:blipFill>
        <p:spPr>
          <a:xfrm>
            <a:off x="15721411" y="10514160"/>
            <a:ext cx="3749676" cy="2971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6" name="DESPLAZAMIENTO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719404" y="7373873"/>
            <a:ext cx="3870944" cy="3166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19" name="Shape 1119"/>
          <p:cNvSpPr/>
          <p:nvPr/>
        </p:nvSpPr>
        <p:spPr>
          <a:xfrm>
            <a:off x="4753266" y="822324"/>
            <a:ext cx="14877468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Obstétrico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 Dificultades en la evaluación primaria</a:t>
            </a:r>
          </a:p>
        </p:txBody>
      </p:sp>
      <p:sp>
        <p:nvSpPr>
          <p:cNvPr id="1120" name="Shape 1120"/>
          <p:cNvSpPr/>
          <p:nvPr/>
        </p:nvSpPr>
        <p:spPr>
          <a:xfrm>
            <a:off x="4681420" y="4109223"/>
            <a:ext cx="15021160" cy="795591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65527" indent="-765527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Vía aérea</a:t>
            </a:r>
          </a:p>
          <a:p>
            <a:pPr marL="1555750" lvl="2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Riesgo de aspiración</a:t>
            </a:r>
          </a:p>
          <a:p>
            <a:pPr marL="765527" indent="-765527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Ventilación</a:t>
            </a:r>
          </a:p>
          <a:p>
            <a:pPr marL="1555750" lvl="2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Ventilación difícil</a:t>
            </a:r>
          </a:p>
          <a:p>
            <a:pPr marL="1555750" lvl="2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CRF disminuida</a:t>
            </a:r>
          </a:p>
          <a:p>
            <a:pPr marL="765527" indent="-765527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Circulación</a:t>
            </a:r>
          </a:p>
          <a:p>
            <a:pPr marL="1555750" lvl="2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Compresión aortocava</a:t>
            </a:r>
          </a:p>
          <a:p>
            <a:pPr marL="1555750" lvl="2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Toleran pérdidas sanguíneas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5680428" y="5380037"/>
            <a:ext cx="11235437" cy="3813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13694" indent="-913694" algn="l">
              <a:lnSpc>
                <a:spcPct val="12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¿Es normal la ventilación?</a:t>
            </a:r>
          </a:p>
          <a:p>
            <a:pPr marL="913694" indent="-913694" algn="l">
              <a:lnSpc>
                <a:spcPct val="12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¿Hay lesiones torácicas?</a:t>
            </a:r>
          </a:p>
          <a:p>
            <a:pPr marL="913694" indent="-913694" algn="l">
              <a:lnSpc>
                <a:spcPct val="12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Observe, sienta y escuche</a:t>
            </a:r>
          </a:p>
        </p:txBody>
      </p:sp>
      <p:sp>
        <p:nvSpPr>
          <p:cNvPr id="223" name="Shape 22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24" name="Shape 224"/>
          <p:cNvSpPr/>
          <p:nvPr/>
        </p:nvSpPr>
        <p:spPr>
          <a:xfrm>
            <a:off x="8736756" y="987425"/>
            <a:ext cx="6910488" cy="30257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Ventilación</a:t>
            </a:r>
          </a:p>
          <a:p>
            <a:pPr>
              <a:defRPr sz="8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</a:t>
            </a:r>
          </a:p>
        </p:txBody>
      </p:sp>
    </p:spTree>
  </p:cSld>
  <p:clrMapOvr>
    <a:masterClrMapping/>
  </p:clrMapOvr>
  <p:transition spd="slow"/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23" name="Shape 1123"/>
          <p:cNvSpPr/>
          <p:nvPr/>
        </p:nvSpPr>
        <p:spPr>
          <a:xfrm>
            <a:off x="6389885" y="822324"/>
            <a:ext cx="1160422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Obstétrico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Otras complicaciones</a:t>
            </a:r>
          </a:p>
        </p:txBody>
      </p:sp>
      <p:sp>
        <p:nvSpPr>
          <p:cNvPr id="1124" name="Shape 1124"/>
          <p:cNvSpPr/>
          <p:nvPr/>
        </p:nvSpPr>
        <p:spPr>
          <a:xfrm>
            <a:off x="4321721" y="4679980"/>
            <a:ext cx="15740558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Irritabilidad uterina y parto prematuro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Rotura uterina (parcial o completa)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Desprendimiento de la placenta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Las fracturas pélvicas pueden resultar en perdidas sanguíneas severas</a:t>
            </a:r>
          </a:p>
        </p:txBody>
      </p:sp>
    </p:spTree>
  </p:cSld>
  <p:clrMapOvr>
    <a:masterClrMapping/>
  </p:clrMapOvr>
  <p:transition spd="slow"/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27" name="Shape 1127"/>
          <p:cNvSpPr/>
          <p:nvPr/>
        </p:nvSpPr>
        <p:spPr>
          <a:xfrm>
            <a:off x="6389885" y="822324"/>
            <a:ext cx="1160422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Obstétrico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</a:t>
            </a:r>
          </a:p>
        </p:txBody>
      </p:sp>
      <p:sp>
        <p:nvSpPr>
          <p:cNvPr id="1128" name="Shape 1128"/>
          <p:cNvSpPr/>
          <p:nvPr/>
        </p:nvSpPr>
        <p:spPr>
          <a:xfrm>
            <a:off x="5178971" y="5686454"/>
            <a:ext cx="12856641" cy="4359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ABCDE de la madre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EACC2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Lateralización a la izquierda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Evaluación secundaria</a:t>
            </a:r>
          </a:p>
        </p:txBody>
      </p:sp>
    </p:spTree>
  </p:cSld>
  <p:clrMapOvr>
    <a:masterClrMapping/>
  </p:clrMapOvr>
  <p:transition spd="slow"/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Shape 113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31" name="Shape 1131"/>
          <p:cNvSpPr/>
          <p:nvPr/>
        </p:nvSpPr>
        <p:spPr>
          <a:xfrm>
            <a:off x="6389885" y="822324"/>
            <a:ext cx="1160422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Trauma Obstétrico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Secundaria</a:t>
            </a:r>
          </a:p>
        </p:txBody>
      </p:sp>
      <p:sp>
        <p:nvSpPr>
          <p:cNvPr id="1132" name="Shape 1132"/>
          <p:cNvSpPr/>
          <p:nvPr/>
        </p:nvSpPr>
        <p:spPr>
          <a:xfrm>
            <a:off x="4681420" y="3912848"/>
            <a:ext cx="15021160" cy="9015415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Abdomen</a:t>
            </a:r>
          </a:p>
          <a:p>
            <a:pPr marL="1506361" lvl="2" indent="-617361" algn="l">
              <a:lnSpc>
                <a:spcPct val="120000"/>
              </a:lnSpc>
              <a:buSzPct val="45000"/>
              <a:buBlip>
                <a:blip r:embed="rId2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Altura Uterina</a:t>
            </a:r>
          </a:p>
          <a:p>
            <a:pPr marL="1506361" lvl="2" indent="-617361" algn="l">
              <a:lnSpc>
                <a:spcPct val="120000"/>
              </a:lnSpc>
              <a:buSzPct val="45000"/>
              <a:buBlip>
                <a:blip r:embed="rId2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Dolor uterino, contracciones, movimiento y frecuencia cardiaca fetal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Involucre precozmente al obstetra</a:t>
            </a:r>
          </a:p>
          <a:p>
            <a:pPr marL="1506361" lvl="2" indent="-617361" algn="l">
              <a:lnSpc>
                <a:spcPct val="120000"/>
              </a:lnSpc>
              <a:buSzPct val="45000"/>
              <a:buBlip>
                <a:blip r:embed="rId2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Especuloscopía cuidadosa</a:t>
            </a:r>
          </a:p>
          <a:p>
            <a:pPr marL="1506361" lvl="2" indent="-617361" algn="l">
              <a:lnSpc>
                <a:spcPct val="120000"/>
              </a:lnSpc>
              <a:buSzPct val="45000"/>
              <a:buBlip>
                <a:blip r:embed="rId2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Puede ser necesaria una cesárea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Monitorización de los latidos cardiacos fetales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Revalúe frecuentemente a la madre</a:t>
            </a:r>
          </a:p>
        </p:txBody>
      </p:sp>
    </p:spTree>
  </p:cSld>
  <p:clrMapOvr>
    <a:masterClrMapping/>
  </p:clrMapOvr>
  <p:transition spd="slow"/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35" name="Shape 1135"/>
          <p:cNvSpPr/>
          <p:nvPr/>
        </p:nvSpPr>
        <p:spPr>
          <a:xfrm>
            <a:off x="7144969" y="2978149"/>
            <a:ext cx="10094062" cy="8664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?</a:t>
            </a:r>
          </a:p>
        </p:txBody>
      </p:sp>
      <p:sp>
        <p:nvSpPr>
          <p:cNvPr id="1136" name="Shape 1136"/>
          <p:cNvSpPr/>
          <p:nvPr/>
        </p:nvSpPr>
        <p:spPr>
          <a:xfrm>
            <a:off x="6573366" y="1808162"/>
            <a:ext cx="11237269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Obstétrico</a:t>
            </a:r>
          </a:p>
        </p:txBody>
      </p:sp>
    </p:spTree>
  </p:cSld>
  <p:clrMapOvr>
    <a:masterClrMapping/>
  </p:clrMapOvr>
  <p:transition spd="slow"/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0404"/>
            </a:gs>
            <a:gs pos="100000">
              <a:srgbClr val="B82103"/>
            </a:gs>
          </a:gsLst>
          <a:lin ang="1278155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39" name="Shape 1139"/>
          <p:cNvSpPr/>
          <p:nvPr/>
        </p:nvSpPr>
        <p:spPr>
          <a:xfrm>
            <a:off x="10443133" y="2682080"/>
            <a:ext cx="3497734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Resumen</a:t>
            </a:r>
          </a:p>
        </p:txBody>
      </p:sp>
      <p:sp>
        <p:nvSpPr>
          <p:cNvPr id="1140" name="Shape 1140"/>
          <p:cNvSpPr/>
          <p:nvPr/>
        </p:nvSpPr>
        <p:spPr>
          <a:xfrm>
            <a:off x="4296932" y="4064000"/>
            <a:ext cx="15790136" cy="8778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3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Importantes consideraciones anatómicas y fisiológicas</a:t>
            </a:r>
          </a:p>
          <a:p>
            <a:pPr marL="864305" indent="-864305" algn="l">
              <a:lnSpc>
                <a:spcPct val="13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La re</a:t>
            </a:r>
            <a:r>
              <a:rPr lang="es-ES_tradnl" dirty="0" err="1"/>
              <a:t>sucit</a:t>
            </a:r>
            <a:r>
              <a:rPr dirty="0"/>
              <a:t>ación de la madre es también la re</a:t>
            </a:r>
            <a:r>
              <a:rPr lang="es-ES_tradnl" dirty="0" err="1"/>
              <a:t>sucit</a:t>
            </a:r>
            <a:r>
              <a:rPr dirty="0"/>
              <a:t>ación del feto</a:t>
            </a:r>
          </a:p>
          <a:p>
            <a:pPr marL="864305" indent="-864305" algn="l">
              <a:lnSpc>
                <a:spcPct val="13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Los principios de manejo del trauma son los mismos</a:t>
            </a:r>
          </a:p>
        </p:txBody>
      </p:sp>
      <p:sp>
        <p:nvSpPr>
          <p:cNvPr id="1141" name="Shape 1141"/>
          <p:cNvSpPr/>
          <p:nvPr/>
        </p:nvSpPr>
        <p:spPr>
          <a:xfrm>
            <a:off x="6573366" y="950912"/>
            <a:ext cx="11237269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Trauma Obstétrico</a:t>
            </a:r>
          </a:p>
        </p:txBody>
      </p:sp>
    </p:spTree>
  </p:cSld>
  <p:clrMapOvr>
    <a:masterClrMapping/>
  </p:clrMapOvr>
  <p:transition spd="slow"/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A235"/>
            </a:gs>
            <a:gs pos="38317">
              <a:srgbClr val="2F6B20"/>
            </a:gs>
            <a:gs pos="100000">
              <a:srgbClr val="01340B"/>
            </a:gs>
          </a:gsLst>
          <a:lin ang="29438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44" name="Shape 1144"/>
          <p:cNvSpPr/>
          <p:nvPr/>
        </p:nvSpPr>
        <p:spPr>
          <a:xfrm>
            <a:off x="8398172" y="808037"/>
            <a:ext cx="7587656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Quemaduras</a:t>
            </a:r>
          </a:p>
        </p:txBody>
      </p:sp>
      <p:sp>
        <p:nvSpPr>
          <p:cNvPr id="1145" name="Shape 1145"/>
          <p:cNvSpPr/>
          <p:nvPr/>
        </p:nvSpPr>
        <p:spPr>
          <a:xfrm>
            <a:off x="4905352" y="4295137"/>
            <a:ext cx="7024733" cy="119071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Al concluir</a:t>
            </a:r>
            <a:r>
              <a:rPr lang="es-ES_tradnl" dirty="0"/>
              <a:t>,</a:t>
            </a:r>
            <a:r>
              <a:rPr dirty="0"/>
              <a:t> usted:</a:t>
            </a:r>
          </a:p>
        </p:txBody>
      </p:sp>
      <p:sp>
        <p:nvSpPr>
          <p:cNvPr id="1146" name="Shape 1146"/>
          <p:cNvSpPr/>
          <p:nvPr/>
        </p:nvSpPr>
        <p:spPr>
          <a:xfrm>
            <a:off x="4155173" y="6551612"/>
            <a:ext cx="16073654" cy="4613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Entenderá el abordaje estructurado del paciente quemado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Sabrá reconocer y tratar las consecuencias de las quemaduras severas</a:t>
            </a:r>
          </a:p>
        </p:txBody>
      </p:sp>
    </p:spTree>
  </p:cSld>
  <p:clrMapOvr>
    <a:masterClrMapping/>
  </p:clrMapOvr>
  <p:transition spd="slow"/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49" name="Shape 1149"/>
          <p:cNvSpPr/>
          <p:nvPr/>
        </p:nvSpPr>
        <p:spPr>
          <a:xfrm>
            <a:off x="9330729" y="808037"/>
            <a:ext cx="572254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Escenario</a:t>
            </a:r>
          </a:p>
        </p:txBody>
      </p:sp>
      <p:sp>
        <p:nvSpPr>
          <p:cNvPr id="1150" name="Shape 1150"/>
          <p:cNvSpPr/>
          <p:nvPr/>
        </p:nvSpPr>
        <p:spPr>
          <a:xfrm>
            <a:off x="4061179" y="4120287"/>
            <a:ext cx="9781228" cy="6899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Una mujer de 22 años estaba cocinando cuando su estufa a queroseno explotó.   Es traída a su hospital con quemaduras severas en su cara, cuello, torso superior y brazo izquierdo.</a:t>
            </a:r>
          </a:p>
        </p:txBody>
      </p:sp>
      <p:pic>
        <p:nvPicPr>
          <p:cNvPr id="1151" name="For PTC 2014 Extensively Burnt Patient.jpg" descr="For PTC 2014 Extensively Burnt Patie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00498" y="4906547"/>
            <a:ext cx="6270703" cy="5326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54" name="Shape 1154"/>
          <p:cNvSpPr/>
          <p:nvPr/>
        </p:nvSpPr>
        <p:spPr>
          <a:xfrm>
            <a:off x="5277073" y="808037"/>
            <a:ext cx="1382985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Preguntas del escenario</a:t>
            </a:r>
          </a:p>
        </p:txBody>
      </p:sp>
      <p:sp>
        <p:nvSpPr>
          <p:cNvPr id="1155" name="Shape 1155"/>
          <p:cNvSpPr/>
          <p:nvPr/>
        </p:nvSpPr>
        <p:spPr>
          <a:xfrm>
            <a:off x="3947325" y="3356064"/>
            <a:ext cx="9356296" cy="838009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¿Qué haría primero?</a:t>
            </a:r>
          </a:p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¿Cuáles son las complicaciones de las lesiones por quemadura?</a:t>
            </a:r>
          </a:p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40833" indent="-740833" algn="l">
              <a:lnSpc>
                <a:spcPct val="11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¿Cómo se tratan estas complicaciones?</a:t>
            </a:r>
          </a:p>
        </p:txBody>
      </p:sp>
      <p:pic>
        <p:nvPicPr>
          <p:cNvPr id="1156" name="For PTC 2014 Extensively Burnt Patient.jpg" descr="For PTC 2014 Extensively Burnt Pati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00498" y="4906547"/>
            <a:ext cx="6270703" cy="5326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Shape 115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59" name="Shape 1159"/>
          <p:cNvSpPr/>
          <p:nvPr/>
        </p:nvSpPr>
        <p:spPr>
          <a:xfrm>
            <a:off x="8214692" y="822324"/>
            <a:ext cx="7954616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Inicial</a:t>
            </a:r>
          </a:p>
        </p:txBody>
      </p:sp>
      <p:sp>
        <p:nvSpPr>
          <p:cNvPr id="1160" name="Shape 1160"/>
          <p:cNvSpPr/>
          <p:nvPr/>
        </p:nvSpPr>
        <p:spPr>
          <a:xfrm>
            <a:off x="4629935" y="5014942"/>
            <a:ext cx="15740558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Vía Aérea +  Control de la columna cervical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Ventilación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Circulación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Déficit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Exposición</a:t>
            </a:r>
          </a:p>
        </p:txBody>
      </p:sp>
    </p:spTree>
  </p:cSld>
  <p:clrMapOvr>
    <a:masterClrMapping/>
  </p:clrMapOvr>
  <p:transition spd="slow"/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63" name="Shape 1163"/>
          <p:cNvSpPr/>
          <p:nvPr/>
        </p:nvSpPr>
        <p:spPr>
          <a:xfrm>
            <a:off x="8214692" y="822324"/>
            <a:ext cx="7954616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Abordaje</a:t>
            </a:r>
          </a:p>
        </p:txBody>
      </p:sp>
      <p:sp>
        <p:nvSpPr>
          <p:cNvPr id="1164" name="Shape 1164"/>
          <p:cNvSpPr/>
          <p:nvPr/>
        </p:nvSpPr>
        <p:spPr>
          <a:xfrm>
            <a:off x="4629935" y="4169488"/>
            <a:ext cx="15740558" cy="7869461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Detenga la quemadura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ABCDE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Buenos accesos IV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Determine el área de</a:t>
            </a:r>
            <a:r>
              <a:rPr lang="es-ES_tradnl" dirty="0"/>
              <a:t> la</a:t>
            </a:r>
            <a:r>
              <a:rPr dirty="0"/>
              <a:t> quemadura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Reposición de volumen precoz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Analgesia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Prevención de la hipotermia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4716022" y="4489767"/>
            <a:ext cx="15761581" cy="559371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90222" indent="-790222" algn="l">
              <a:lnSpc>
                <a:spcPct val="12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Circulación de aire/ Movimiento del tórax</a:t>
            </a:r>
          </a:p>
          <a:p>
            <a:pPr marL="790222" indent="-790222" algn="l">
              <a:lnSpc>
                <a:spcPct val="12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Frecuencia respiratoria</a:t>
            </a:r>
          </a:p>
          <a:p>
            <a:pPr marL="790222" indent="-790222" algn="l">
              <a:lnSpc>
                <a:spcPct val="12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Desviación de la tráquea</a:t>
            </a:r>
          </a:p>
          <a:p>
            <a:pPr marL="790222" indent="-790222" algn="l">
              <a:lnSpc>
                <a:spcPct val="12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Uso de músculos accesorios</a:t>
            </a:r>
          </a:p>
          <a:p>
            <a:pPr marL="790222" indent="-790222" algn="l">
              <a:lnSpc>
                <a:spcPct val="12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Percusión / Auscultación</a:t>
            </a:r>
          </a:p>
        </p:txBody>
      </p:sp>
      <p:sp>
        <p:nvSpPr>
          <p:cNvPr id="227" name="Shape 22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28" name="Shape 228"/>
          <p:cNvSpPr/>
          <p:nvPr/>
        </p:nvSpPr>
        <p:spPr>
          <a:xfrm>
            <a:off x="8541903" y="936624"/>
            <a:ext cx="7300194" cy="31273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1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Ventilación</a:t>
            </a:r>
          </a:p>
          <a:p>
            <a:pPr>
              <a:defRPr sz="8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</a:t>
            </a:r>
          </a:p>
        </p:txBody>
      </p:sp>
    </p:spTree>
  </p:cSld>
  <p:clrMapOvr>
    <a:masterClrMapping/>
  </p:clrMapOvr>
  <p:transition spd="slow"/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Shape 116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67" name="Shape 1167"/>
          <p:cNvSpPr/>
          <p:nvPr/>
        </p:nvSpPr>
        <p:spPr>
          <a:xfrm>
            <a:off x="8214692" y="822324"/>
            <a:ext cx="7954616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Mortalidad</a:t>
            </a:r>
          </a:p>
        </p:txBody>
      </p:sp>
      <p:sp>
        <p:nvSpPr>
          <p:cNvPr id="1168" name="Shape 1168"/>
          <p:cNvSpPr/>
          <p:nvPr/>
        </p:nvSpPr>
        <p:spPr>
          <a:xfrm>
            <a:off x="11774661" y="4779962"/>
            <a:ext cx="9119289" cy="3394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87777" indent="-987777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Obstrucción de la vía aérea</a:t>
            </a:r>
          </a:p>
          <a:p>
            <a:pPr marL="987777" indent="-987777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Falla respiratoria</a:t>
            </a:r>
          </a:p>
          <a:p>
            <a:pPr marL="987777" indent="-987777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Shock</a:t>
            </a:r>
          </a:p>
          <a:p>
            <a:pPr marL="987777" indent="-987777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Otras lesiones</a:t>
            </a:r>
          </a:p>
        </p:txBody>
      </p:sp>
      <p:sp>
        <p:nvSpPr>
          <p:cNvPr id="1169" name="Shape 1169"/>
          <p:cNvSpPr/>
          <p:nvPr/>
        </p:nvSpPr>
        <p:spPr>
          <a:xfrm>
            <a:off x="4166567" y="5506243"/>
            <a:ext cx="6926121" cy="1108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20000"/>
              </a:lnSpc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Mortalidad precoz</a:t>
            </a:r>
          </a:p>
        </p:txBody>
      </p:sp>
      <p:sp>
        <p:nvSpPr>
          <p:cNvPr id="1170" name="Shape 1170"/>
          <p:cNvSpPr/>
          <p:nvPr/>
        </p:nvSpPr>
        <p:spPr>
          <a:xfrm>
            <a:off x="4166567" y="9411493"/>
            <a:ext cx="6926121" cy="1108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20000"/>
              </a:lnSpc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Mortalidad tardía</a:t>
            </a:r>
          </a:p>
        </p:txBody>
      </p:sp>
      <p:sp>
        <p:nvSpPr>
          <p:cNvPr id="1171" name="Shape 1171"/>
          <p:cNvSpPr/>
          <p:nvPr/>
        </p:nvSpPr>
        <p:spPr>
          <a:xfrm>
            <a:off x="11774661" y="9005408"/>
            <a:ext cx="9119289" cy="2729592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87777" indent="-987777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Falla renal</a:t>
            </a:r>
          </a:p>
          <a:p>
            <a:pPr marL="987777" indent="-987777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Sepsis</a:t>
            </a:r>
          </a:p>
          <a:p>
            <a:pPr marL="987777" indent="-987777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Falla org</a:t>
            </a:r>
            <a:r>
              <a:rPr lang="es-ES_tradnl" dirty="0"/>
              <a:t>á</a:t>
            </a:r>
            <a:r>
              <a:rPr dirty="0"/>
              <a:t>nica múltiple</a:t>
            </a:r>
          </a:p>
        </p:txBody>
      </p:sp>
    </p:spTree>
  </p:cSld>
  <p:clrMapOvr>
    <a:masterClrMapping/>
  </p:clrMapOvr>
  <p:transition spd="slow"/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74" name="Shape 1174"/>
          <p:cNvSpPr/>
          <p:nvPr/>
        </p:nvSpPr>
        <p:spPr>
          <a:xfrm>
            <a:off x="8214692" y="822324"/>
            <a:ext cx="7954616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Vía Aérea</a:t>
            </a:r>
          </a:p>
        </p:txBody>
      </p:sp>
      <p:sp>
        <p:nvSpPr>
          <p:cNvPr id="1175" name="Shape 1175"/>
          <p:cNvSpPr/>
          <p:nvPr/>
        </p:nvSpPr>
        <p:spPr>
          <a:xfrm>
            <a:off x="2532511" y="5748198"/>
            <a:ext cx="12382153" cy="5607303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Ronquera progresiva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Dificultad para tragar secreciones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Aumento de la dificultad respiratoria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Si se requiere trasladar</a:t>
            </a:r>
          </a:p>
        </p:txBody>
      </p:sp>
      <p:sp>
        <p:nvSpPr>
          <p:cNvPr id="1176" name="Shape 1176"/>
          <p:cNvSpPr/>
          <p:nvPr/>
        </p:nvSpPr>
        <p:spPr>
          <a:xfrm>
            <a:off x="1939887" y="3990494"/>
            <a:ext cx="12407976" cy="1209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Considere intubación temprana</a:t>
            </a:r>
          </a:p>
        </p:txBody>
      </p:sp>
      <p:pic>
        <p:nvPicPr>
          <p:cNvPr id="1177" name="burns6.jpg" descr="burns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02134" y="7137489"/>
            <a:ext cx="5204942" cy="5258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8" name="facial bones.jpg" descr="facial bone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98390" y="3440425"/>
            <a:ext cx="5287566" cy="3543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81" name="Shape 1181"/>
          <p:cNvSpPr/>
          <p:nvPr/>
        </p:nvSpPr>
        <p:spPr>
          <a:xfrm>
            <a:off x="3959733" y="1171575"/>
            <a:ext cx="16464534" cy="151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Edema después de la quemadura</a:t>
            </a:r>
          </a:p>
        </p:txBody>
      </p:sp>
      <p:pic>
        <p:nvPicPr>
          <p:cNvPr id="1182" name="Burns ICU mask.jpg" descr="Burns ICU mas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1908" y="3610570"/>
            <a:ext cx="7378768" cy="7097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3" name="page_19b.jpg" descr="page_19b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19551" y="3729632"/>
            <a:ext cx="7949812" cy="6859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Shape 118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86" name="Shape 1186"/>
          <p:cNvSpPr/>
          <p:nvPr/>
        </p:nvSpPr>
        <p:spPr>
          <a:xfrm>
            <a:off x="8214692" y="822324"/>
            <a:ext cx="7954616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Ventilación</a:t>
            </a:r>
          </a:p>
        </p:txBody>
      </p:sp>
      <p:sp>
        <p:nvSpPr>
          <p:cNvPr id="1187" name="Shape 1187"/>
          <p:cNvSpPr/>
          <p:nvPr/>
        </p:nvSpPr>
        <p:spPr>
          <a:xfrm>
            <a:off x="4324748" y="5775355"/>
            <a:ext cx="10428510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Incendio en ambiente cerrado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Quemadura alrededor de la boca, cara, vello nasal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Ronquera, tos, estridor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Esputo carbonáceo</a:t>
            </a:r>
          </a:p>
        </p:txBody>
      </p:sp>
      <p:sp>
        <p:nvSpPr>
          <p:cNvPr id="1188" name="Shape 1188"/>
          <p:cNvSpPr/>
          <p:nvPr/>
        </p:nvSpPr>
        <p:spPr>
          <a:xfrm>
            <a:off x="3410440" y="3990494"/>
            <a:ext cx="12282526" cy="1209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Sospeche lesión por  inhalación</a:t>
            </a:r>
          </a:p>
        </p:txBody>
      </p:sp>
      <p:pic>
        <p:nvPicPr>
          <p:cNvPr id="1189" name="house fire 03a.jpg" descr="house fire 03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18085" y="3764979"/>
            <a:ext cx="4714818" cy="3889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0" name="nose_mouth.jpg" descr="nose_mouth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16969" y="7871104"/>
            <a:ext cx="4809293" cy="4461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93" name="Shape 1193"/>
          <p:cNvSpPr/>
          <p:nvPr/>
        </p:nvSpPr>
        <p:spPr>
          <a:xfrm>
            <a:off x="8214692" y="822324"/>
            <a:ext cx="7954616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Circulación</a:t>
            </a:r>
          </a:p>
        </p:txBody>
      </p:sp>
      <p:sp>
        <p:nvSpPr>
          <p:cNvPr id="1194" name="Shape 1194"/>
          <p:cNvSpPr/>
          <p:nvPr/>
        </p:nvSpPr>
        <p:spPr>
          <a:xfrm>
            <a:off x="3825891" y="3939384"/>
            <a:ext cx="16732218" cy="8377292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Trate el </a:t>
            </a:r>
            <a:r>
              <a:rPr lang="es-ES_tradnl" dirty="0"/>
              <a:t>s</a:t>
            </a:r>
            <a:r>
              <a:rPr dirty="0"/>
              <a:t>hock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Calcule los líquidos según el área de la quemadura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La rehidratación oral es posible en quemaduras pequeñas cuando no hay accesos venosos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Mantenga diuresis de 0.5 - 1.0 ml/kg/hr (mayor si se trata de quemadura eléctrica)</a:t>
            </a:r>
          </a:p>
        </p:txBody>
      </p:sp>
    </p:spTree>
  </p:cSld>
  <p:clrMapOvr>
    <a:masterClrMapping/>
  </p:clrMapOvr>
  <p:transition spd="slow"/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197" name="Shape 1197"/>
          <p:cNvSpPr/>
          <p:nvPr/>
        </p:nvSpPr>
        <p:spPr>
          <a:xfrm>
            <a:off x="6557528" y="822324"/>
            <a:ext cx="112689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de la profundidad</a:t>
            </a:r>
          </a:p>
        </p:txBody>
      </p:sp>
      <p:sp>
        <p:nvSpPr>
          <p:cNvPr id="1198" name="Shape 1198"/>
          <p:cNvSpPr/>
          <p:nvPr/>
        </p:nvSpPr>
        <p:spPr>
          <a:xfrm>
            <a:off x="3825891" y="4189442"/>
            <a:ext cx="16732218" cy="1019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Superficial: dolor, eritema, ausencia de ampollas</a:t>
            </a:r>
          </a:p>
        </p:txBody>
      </p:sp>
      <p:pic>
        <p:nvPicPr>
          <p:cNvPr id="119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2156" y="6182320"/>
            <a:ext cx="5214938" cy="6590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84273" y="6182320"/>
            <a:ext cx="6482954" cy="6590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03" name="Shape 1203"/>
          <p:cNvSpPr/>
          <p:nvPr/>
        </p:nvSpPr>
        <p:spPr>
          <a:xfrm>
            <a:off x="6557528" y="822324"/>
            <a:ext cx="112689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de la profundidad</a:t>
            </a:r>
          </a:p>
        </p:txBody>
      </p:sp>
      <p:sp>
        <p:nvSpPr>
          <p:cNvPr id="1204" name="Shape 1204"/>
          <p:cNvSpPr/>
          <p:nvPr/>
        </p:nvSpPr>
        <p:spPr>
          <a:xfrm>
            <a:off x="3587766" y="4419273"/>
            <a:ext cx="16732218" cy="1321515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666750" indent="-666750" algn="l">
              <a:lnSpc>
                <a:spcPct val="15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s-ES_tradnl" dirty="0"/>
              <a:t>Espesor</a:t>
            </a:r>
            <a:r>
              <a:rPr dirty="0"/>
              <a:t> parcial: dolor, exudado, ampollas, moteado</a:t>
            </a:r>
          </a:p>
        </p:txBody>
      </p:sp>
      <p:pic>
        <p:nvPicPr>
          <p:cNvPr id="120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31593" y="6298406"/>
            <a:ext cx="5214939" cy="6500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32169" y="6280546"/>
            <a:ext cx="7875986" cy="6536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Shape 120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09" name="Shape 1209"/>
          <p:cNvSpPr/>
          <p:nvPr/>
        </p:nvSpPr>
        <p:spPr>
          <a:xfrm>
            <a:off x="6557528" y="822324"/>
            <a:ext cx="11268944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de la profundidad</a:t>
            </a:r>
          </a:p>
        </p:txBody>
      </p:sp>
      <p:sp>
        <p:nvSpPr>
          <p:cNvPr id="1210" name="Shape 1210"/>
          <p:cNvSpPr/>
          <p:nvPr/>
        </p:nvSpPr>
        <p:spPr>
          <a:xfrm>
            <a:off x="3587766" y="4176899"/>
            <a:ext cx="16732218" cy="1806263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666750" indent="-666750" algn="l"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s-ES_tradnl" dirty="0"/>
              <a:t>Espesor</a:t>
            </a:r>
            <a:r>
              <a:rPr dirty="0"/>
              <a:t> </a:t>
            </a:r>
            <a:r>
              <a:rPr lang="es-ES_tradnl" dirty="0"/>
              <a:t>total</a:t>
            </a:r>
            <a:r>
              <a:rPr dirty="0"/>
              <a:t>: ausencia de dolor, blanc</a:t>
            </a:r>
            <a:r>
              <a:rPr lang="es-ES_tradnl" dirty="0"/>
              <a:t>o</a:t>
            </a:r>
            <a:r>
              <a:rPr dirty="0"/>
              <a:t>/oscur</a:t>
            </a:r>
            <a:r>
              <a:rPr lang="es-ES_tradnl" dirty="0"/>
              <a:t>o y</a:t>
            </a:r>
            <a:r>
              <a:rPr dirty="0"/>
              <a:t> acartonada</a:t>
            </a:r>
          </a:p>
        </p:txBody>
      </p:sp>
      <p:pic>
        <p:nvPicPr>
          <p:cNvPr id="121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7781" y="6182320"/>
            <a:ext cx="5214938" cy="6590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62679" y="6226968"/>
            <a:ext cx="8126017" cy="6500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D1A78382-23EE-F742-BAD5-89B0A1C3E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498476"/>
            <a:ext cx="1693227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720" tIns="88560" rIns="180720" bIns="8856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89852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</a:pPr>
            <a:r>
              <a:rPr lang="en-GB" altLang="en-US" sz="9600" kern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Evaluación del área quemada</a:t>
            </a: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A26FCDD1-A431-FA40-B2E5-D1554D91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7" y="3114676"/>
            <a:ext cx="8655050" cy="73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720" tIns="88560" rIns="180720" bIns="88560"/>
          <a:lstStyle>
            <a:lvl1pPr marL="342900" indent="-341313" eaLnBrk="0" hangingPunct="0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685800" indent="-682626" algn="l" defTabSz="89852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  <a:tab pos="1825626" algn="l"/>
                <a:tab pos="3654426" algn="l"/>
                <a:tab pos="5483226" algn="l"/>
                <a:tab pos="7312026" algn="l"/>
                <a:tab pos="9140826" algn="l"/>
                <a:tab pos="10969626" algn="l"/>
                <a:tab pos="12798426" algn="l"/>
                <a:tab pos="14627226" algn="l"/>
                <a:tab pos="16456026" algn="l"/>
                <a:tab pos="18284826" algn="l"/>
                <a:tab pos="20113626" algn="l"/>
              </a:tabLst>
            </a:pPr>
            <a:r>
              <a:rPr lang="en-GB" altLang="en-US" sz="5000" kern="1200" dirty="0" err="1">
                <a:solidFill>
                  <a:srgbClr val="FFFFFF"/>
                </a:solidFill>
              </a:rPr>
              <a:t>Cabeza</a:t>
            </a:r>
            <a:r>
              <a:rPr lang="en-GB" altLang="en-US" sz="5000" kern="1200" dirty="0">
                <a:solidFill>
                  <a:srgbClr val="FFFFFF"/>
                </a:solidFill>
              </a:rPr>
              <a:t> y </a:t>
            </a:r>
            <a:r>
              <a:rPr lang="en-GB" altLang="en-US" sz="5000" kern="1200" dirty="0" err="1">
                <a:solidFill>
                  <a:srgbClr val="FFFFFF"/>
                </a:solidFill>
              </a:rPr>
              <a:t>cuello</a:t>
            </a:r>
            <a:r>
              <a:rPr lang="en-GB" altLang="en-US" sz="5000" kern="1200" dirty="0">
                <a:solidFill>
                  <a:srgbClr val="FFFFFF"/>
                </a:solidFill>
              </a:rPr>
              <a:t>	      9%</a:t>
            </a:r>
          </a:p>
          <a:p>
            <a:pPr marL="685800" indent="-682626" algn="l" defTabSz="89852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  <a:tab pos="1825626" algn="l"/>
                <a:tab pos="3654426" algn="l"/>
                <a:tab pos="5483226" algn="l"/>
                <a:tab pos="7312026" algn="l"/>
                <a:tab pos="9140826" algn="l"/>
                <a:tab pos="10969626" algn="l"/>
                <a:tab pos="12798426" algn="l"/>
                <a:tab pos="14627226" algn="l"/>
                <a:tab pos="16456026" algn="l"/>
                <a:tab pos="18284826" algn="l"/>
                <a:tab pos="20113626" algn="l"/>
              </a:tabLst>
            </a:pPr>
            <a:r>
              <a:rPr lang="en-GB" altLang="en-US" sz="5000" kern="1200" dirty="0" err="1">
                <a:solidFill>
                  <a:srgbClr val="FFFFFF"/>
                </a:solidFill>
              </a:rPr>
              <a:t>Extremidad</a:t>
            </a:r>
            <a:r>
              <a:rPr lang="en-GB" altLang="en-US" sz="5000" kern="1200" dirty="0">
                <a:solidFill>
                  <a:srgbClr val="FFFFFF"/>
                </a:solidFill>
              </a:rPr>
              <a:t> superior      9%</a:t>
            </a:r>
          </a:p>
          <a:p>
            <a:pPr marL="685800" indent="-682626" algn="l" defTabSz="89852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  <a:tab pos="1825626" algn="l"/>
                <a:tab pos="3654426" algn="l"/>
                <a:tab pos="5483226" algn="l"/>
                <a:tab pos="7312026" algn="l"/>
                <a:tab pos="9140826" algn="l"/>
                <a:tab pos="10969626" algn="l"/>
                <a:tab pos="12798426" algn="l"/>
                <a:tab pos="14627226" algn="l"/>
                <a:tab pos="16456026" algn="l"/>
                <a:tab pos="18284826" algn="l"/>
                <a:tab pos="20113626" algn="l"/>
              </a:tabLst>
            </a:pPr>
            <a:r>
              <a:rPr lang="en-GB" altLang="en-US" sz="5000" kern="1200" dirty="0" err="1">
                <a:solidFill>
                  <a:srgbClr val="FFFFFF"/>
                </a:solidFill>
              </a:rPr>
              <a:t>Tronco</a:t>
            </a:r>
            <a:r>
              <a:rPr lang="en-GB" altLang="en-US" sz="5000" kern="1200" dirty="0">
                <a:solidFill>
                  <a:srgbClr val="FFFFFF"/>
                </a:solidFill>
              </a:rPr>
              <a:t> </a:t>
            </a:r>
            <a:r>
              <a:rPr lang="en-GB" altLang="en-US" sz="5000" kern="1200" dirty="0" err="1">
                <a:solidFill>
                  <a:srgbClr val="FFFFFF"/>
                </a:solidFill>
              </a:rPr>
              <a:t>cara</a:t>
            </a:r>
            <a:r>
              <a:rPr lang="en-GB" altLang="en-US" sz="5000" kern="1200" dirty="0">
                <a:solidFill>
                  <a:srgbClr val="FFFFFF"/>
                </a:solidFill>
              </a:rPr>
              <a:t> ventral	    18%</a:t>
            </a:r>
          </a:p>
          <a:p>
            <a:pPr marL="685800" indent="-682626" algn="l" defTabSz="89852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  <a:tab pos="1825626" algn="l"/>
                <a:tab pos="3654426" algn="l"/>
                <a:tab pos="5483226" algn="l"/>
                <a:tab pos="7312026" algn="l"/>
                <a:tab pos="9140826" algn="l"/>
                <a:tab pos="10969626" algn="l"/>
                <a:tab pos="12798426" algn="l"/>
                <a:tab pos="14627226" algn="l"/>
                <a:tab pos="16456026" algn="l"/>
                <a:tab pos="18284826" algn="l"/>
                <a:tab pos="20113626" algn="l"/>
              </a:tabLst>
            </a:pPr>
            <a:r>
              <a:rPr lang="en-GB" altLang="en-US" sz="5000" kern="1200" dirty="0" err="1">
                <a:solidFill>
                  <a:srgbClr val="FFFFFF"/>
                </a:solidFill>
              </a:rPr>
              <a:t>Tronco</a:t>
            </a:r>
            <a:r>
              <a:rPr lang="en-GB" altLang="en-US" sz="5000" kern="1200" dirty="0">
                <a:solidFill>
                  <a:srgbClr val="FFFFFF"/>
                </a:solidFill>
              </a:rPr>
              <a:t> </a:t>
            </a:r>
            <a:r>
              <a:rPr lang="en-GB" altLang="en-US" sz="5000" kern="1200" dirty="0" err="1">
                <a:solidFill>
                  <a:srgbClr val="FFFFFF"/>
                </a:solidFill>
              </a:rPr>
              <a:t>cara</a:t>
            </a:r>
            <a:r>
              <a:rPr lang="en-GB" altLang="en-US" sz="5000" kern="1200" dirty="0">
                <a:solidFill>
                  <a:srgbClr val="FFFFFF"/>
                </a:solidFill>
              </a:rPr>
              <a:t> dorsal	    18%</a:t>
            </a:r>
          </a:p>
          <a:p>
            <a:pPr marL="685800" indent="-682626" algn="l" defTabSz="89852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  <a:tab pos="1825626" algn="l"/>
                <a:tab pos="3654426" algn="l"/>
                <a:tab pos="5483226" algn="l"/>
                <a:tab pos="7312026" algn="l"/>
                <a:tab pos="9140826" algn="l"/>
                <a:tab pos="10969626" algn="l"/>
                <a:tab pos="12798426" algn="l"/>
                <a:tab pos="14627226" algn="l"/>
                <a:tab pos="16456026" algn="l"/>
                <a:tab pos="18284826" algn="l"/>
                <a:tab pos="20113626" algn="l"/>
              </a:tabLst>
            </a:pPr>
            <a:r>
              <a:rPr lang="en-GB" altLang="en-US" sz="5000" kern="1200" dirty="0" err="1">
                <a:solidFill>
                  <a:srgbClr val="FFFFFF"/>
                </a:solidFill>
              </a:rPr>
              <a:t>Extremidad</a:t>
            </a:r>
            <a:r>
              <a:rPr lang="en-GB" altLang="en-US" sz="5000" kern="1200" dirty="0">
                <a:solidFill>
                  <a:srgbClr val="FFFFFF"/>
                </a:solidFill>
              </a:rPr>
              <a:t> inferior	    18%</a:t>
            </a:r>
          </a:p>
          <a:p>
            <a:pPr marL="685800" indent="-682626" algn="l" defTabSz="89852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  <a:tab pos="1825626" algn="l"/>
                <a:tab pos="3654426" algn="l"/>
                <a:tab pos="5483226" algn="l"/>
                <a:tab pos="7312026" algn="l"/>
                <a:tab pos="9140826" algn="l"/>
                <a:tab pos="10969626" algn="l"/>
                <a:tab pos="12798426" algn="l"/>
                <a:tab pos="14627226" algn="l"/>
                <a:tab pos="16456026" algn="l"/>
                <a:tab pos="18284826" algn="l"/>
                <a:tab pos="20113626" algn="l"/>
              </a:tabLst>
            </a:pPr>
            <a:r>
              <a:rPr lang="en-GB" altLang="en-US" sz="5000" kern="1200" dirty="0" err="1">
                <a:solidFill>
                  <a:srgbClr val="FFFFFF"/>
                </a:solidFill>
              </a:rPr>
              <a:t>Perineo</a:t>
            </a:r>
            <a:r>
              <a:rPr lang="en-GB" altLang="en-US" sz="5000" kern="1200" dirty="0">
                <a:solidFill>
                  <a:srgbClr val="FFFFFF"/>
                </a:solidFill>
              </a:rPr>
              <a:t> 		      1%</a:t>
            </a:r>
          </a:p>
          <a:p>
            <a:pPr marL="685800" indent="-682626" algn="l" defTabSz="898526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  <a:tab pos="1825626" algn="l"/>
                <a:tab pos="3654426" algn="l"/>
                <a:tab pos="5483226" algn="l"/>
                <a:tab pos="7312026" algn="l"/>
                <a:tab pos="9140826" algn="l"/>
                <a:tab pos="10969626" algn="l"/>
                <a:tab pos="12798426" algn="l"/>
                <a:tab pos="14627226" algn="l"/>
                <a:tab pos="16456026" algn="l"/>
                <a:tab pos="18284826" algn="l"/>
                <a:tab pos="20113626" algn="l"/>
              </a:tabLst>
            </a:pPr>
            <a:endParaRPr lang="en-GB" altLang="en-US" sz="5600" kern="1200" dirty="0">
              <a:solidFill>
                <a:srgbClr val="FFFFFF"/>
              </a:solidFill>
            </a:endParaRPr>
          </a:p>
          <a:p>
            <a:pPr marL="685800" indent="-682626" algn="l" defTabSz="89852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  <a:tab pos="1825626" algn="l"/>
                <a:tab pos="3654426" algn="l"/>
                <a:tab pos="5483226" algn="l"/>
                <a:tab pos="7312026" algn="l"/>
                <a:tab pos="9140826" algn="l"/>
                <a:tab pos="10969626" algn="l"/>
                <a:tab pos="12798426" algn="l"/>
                <a:tab pos="14627226" algn="l"/>
                <a:tab pos="16456026" algn="l"/>
                <a:tab pos="18284826" algn="l"/>
                <a:tab pos="20113626" algn="l"/>
              </a:tabLst>
            </a:pPr>
            <a:r>
              <a:rPr lang="en-GB" altLang="en-US" sz="5200" kern="1200" dirty="0" err="1">
                <a:solidFill>
                  <a:srgbClr val="FFFFFF"/>
                </a:solidFill>
              </a:rPr>
              <a:t>Espesor</a:t>
            </a:r>
            <a:r>
              <a:rPr lang="en-GB" altLang="en-US" sz="5200" kern="1200" dirty="0">
                <a:solidFill>
                  <a:srgbClr val="FFFFFF"/>
                </a:solidFill>
              </a:rPr>
              <a:t> </a:t>
            </a:r>
            <a:r>
              <a:rPr lang="en-GB" altLang="en-US" sz="5200" kern="1200" dirty="0" err="1">
                <a:solidFill>
                  <a:srgbClr val="FFFFFF"/>
                </a:solidFill>
              </a:rPr>
              <a:t>parcial</a:t>
            </a:r>
            <a:r>
              <a:rPr lang="en-GB" altLang="en-US" sz="5200" kern="1200" dirty="0">
                <a:solidFill>
                  <a:srgbClr val="FFFFFF"/>
                </a:solidFill>
              </a:rPr>
              <a:t> + </a:t>
            </a:r>
            <a:r>
              <a:rPr lang="en-GB" altLang="en-US" sz="5200" kern="1200" dirty="0" err="1">
                <a:solidFill>
                  <a:srgbClr val="FFFFFF"/>
                </a:solidFill>
              </a:rPr>
              <a:t>completo</a:t>
            </a:r>
            <a:r>
              <a:rPr lang="en-GB" altLang="en-US" sz="5200" kern="1200" dirty="0">
                <a:solidFill>
                  <a:srgbClr val="FFFFFF"/>
                </a:solidFill>
              </a:rPr>
              <a:t> </a:t>
            </a:r>
          </a:p>
          <a:p>
            <a:pPr marL="685800" indent="-682626" algn="l" defTabSz="89852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  <a:tab pos="1825626" algn="l"/>
                <a:tab pos="3654426" algn="l"/>
                <a:tab pos="5483226" algn="l"/>
                <a:tab pos="7312026" algn="l"/>
                <a:tab pos="9140826" algn="l"/>
                <a:tab pos="10969626" algn="l"/>
                <a:tab pos="12798426" algn="l"/>
                <a:tab pos="14627226" algn="l"/>
                <a:tab pos="16456026" algn="l"/>
                <a:tab pos="18284826" algn="l"/>
                <a:tab pos="20113626" algn="l"/>
              </a:tabLst>
            </a:pPr>
            <a:endParaRPr lang="en-GB" altLang="en-US" sz="5600" kern="1200" dirty="0">
              <a:solidFill>
                <a:srgbClr val="FFFFFF"/>
              </a:solidFill>
            </a:endParaRPr>
          </a:p>
          <a:p>
            <a:pPr marL="685800" indent="-682626" algn="l" defTabSz="89852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  <a:tab pos="1825626" algn="l"/>
                <a:tab pos="3654426" algn="l"/>
                <a:tab pos="5483226" algn="l"/>
                <a:tab pos="7312026" algn="l"/>
                <a:tab pos="9140826" algn="l"/>
                <a:tab pos="10969626" algn="l"/>
                <a:tab pos="12798426" algn="l"/>
                <a:tab pos="14627226" algn="l"/>
                <a:tab pos="16456026" algn="l"/>
                <a:tab pos="18284826" algn="l"/>
                <a:tab pos="20113626" algn="l"/>
              </a:tabLst>
            </a:pPr>
            <a:r>
              <a:rPr lang="en-GB" altLang="en-US" sz="5000" kern="1200" dirty="0">
                <a:solidFill>
                  <a:srgbClr val="FFFFFF"/>
                </a:solidFill>
              </a:rPr>
              <a:t>La </a:t>
            </a:r>
            <a:r>
              <a:rPr lang="en-GB" altLang="en-US" sz="5000" kern="1200" dirty="0" err="1">
                <a:solidFill>
                  <a:srgbClr val="FFFFFF"/>
                </a:solidFill>
              </a:rPr>
              <a:t>profundidad</a:t>
            </a:r>
            <a:r>
              <a:rPr lang="en-GB" altLang="en-US" sz="5000" kern="1200" dirty="0">
                <a:solidFill>
                  <a:srgbClr val="FFFFFF"/>
                </a:solidFill>
              </a:rPr>
              <a:t> </a:t>
            </a:r>
            <a:r>
              <a:rPr lang="en-GB" altLang="en-US" sz="5000" kern="1200" dirty="0" err="1">
                <a:solidFill>
                  <a:srgbClr val="FFFFFF"/>
                </a:solidFill>
              </a:rPr>
              <a:t>es</a:t>
            </a:r>
            <a:r>
              <a:rPr lang="en-GB" altLang="en-US" sz="5000" kern="1200" dirty="0">
                <a:solidFill>
                  <a:srgbClr val="FFFFFF"/>
                </a:solidFill>
              </a:rPr>
              <a:t> </a:t>
            </a:r>
            <a:r>
              <a:rPr lang="en-GB" altLang="en-US" sz="5000" kern="1200" dirty="0" err="1">
                <a:solidFill>
                  <a:srgbClr val="FFFFFF"/>
                </a:solidFill>
              </a:rPr>
              <a:t>menos</a:t>
            </a:r>
            <a:r>
              <a:rPr lang="en-GB" altLang="en-US" sz="5000" kern="1200" dirty="0">
                <a:solidFill>
                  <a:srgbClr val="FFFFFF"/>
                </a:solidFill>
              </a:rPr>
              <a:t> </a:t>
            </a:r>
            <a:r>
              <a:rPr lang="en-GB" altLang="en-US" sz="5000" kern="1200" dirty="0" err="1">
                <a:solidFill>
                  <a:srgbClr val="FFFFFF"/>
                </a:solidFill>
              </a:rPr>
              <a:t>importante</a:t>
            </a:r>
            <a:r>
              <a:rPr lang="en-GB" altLang="en-US" sz="5000" kern="1200" dirty="0">
                <a:solidFill>
                  <a:srgbClr val="FFFFFF"/>
                </a:solidFill>
              </a:rPr>
              <a:t> que el </a:t>
            </a:r>
            <a:r>
              <a:rPr lang="en-GB" altLang="en-US" sz="5000" kern="1200" dirty="0" err="1">
                <a:solidFill>
                  <a:srgbClr val="FFFFFF"/>
                </a:solidFill>
              </a:rPr>
              <a:t>tamaño</a:t>
            </a:r>
            <a:r>
              <a:rPr lang="en-GB" altLang="en-US" sz="5000" kern="1200" dirty="0">
                <a:solidFill>
                  <a:srgbClr val="FFFFFF"/>
                </a:solidFill>
              </a:rPr>
              <a:t> </a:t>
            </a:r>
            <a:r>
              <a:rPr lang="en-GB" altLang="en-US" sz="5000" kern="1200" dirty="0" err="1">
                <a:solidFill>
                  <a:srgbClr val="FFFFFF"/>
                </a:solidFill>
              </a:rPr>
              <a:t>en</a:t>
            </a:r>
            <a:r>
              <a:rPr lang="en-GB" altLang="en-US" sz="5000" kern="1200" dirty="0">
                <a:solidFill>
                  <a:srgbClr val="FFFFFF"/>
                </a:solidFill>
              </a:rPr>
              <a:t> la </a:t>
            </a:r>
            <a:r>
              <a:rPr lang="en-GB" altLang="en-US" sz="5000" kern="1200" dirty="0" err="1">
                <a:solidFill>
                  <a:srgbClr val="FFFFFF"/>
                </a:solidFill>
              </a:rPr>
              <a:t>resucitación</a:t>
            </a:r>
            <a:r>
              <a:rPr lang="en-GB" altLang="en-US" sz="5000" kern="1200" dirty="0">
                <a:solidFill>
                  <a:srgbClr val="FFFFFF"/>
                </a:solidFill>
              </a:rPr>
              <a:t> </a:t>
            </a:r>
            <a:r>
              <a:rPr lang="en-GB" altLang="en-US" sz="5000" kern="1200" dirty="0" err="1">
                <a:solidFill>
                  <a:srgbClr val="FFFFFF"/>
                </a:solidFill>
              </a:rPr>
              <a:t>inicial</a:t>
            </a:r>
            <a:endParaRPr lang="en-GB" altLang="en-US" sz="5000" kern="1200" dirty="0">
              <a:solidFill>
                <a:srgbClr val="FFFFFF"/>
              </a:solidFill>
            </a:endParaRPr>
          </a:p>
          <a:p>
            <a:pPr marL="685800" indent="-682626" algn="l" defTabSz="89852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  <a:tab pos="1825626" algn="l"/>
                <a:tab pos="3654426" algn="l"/>
                <a:tab pos="5483226" algn="l"/>
                <a:tab pos="7312026" algn="l"/>
                <a:tab pos="9140826" algn="l"/>
                <a:tab pos="10969626" algn="l"/>
                <a:tab pos="12798426" algn="l"/>
                <a:tab pos="14627226" algn="l"/>
                <a:tab pos="16456026" algn="l"/>
                <a:tab pos="18284826" algn="l"/>
                <a:tab pos="20113626" algn="l"/>
              </a:tabLst>
            </a:pPr>
            <a:endParaRPr lang="en-GB" altLang="en-US" sz="5600" kern="1200" dirty="0">
              <a:solidFill>
                <a:srgbClr val="FFFFFF"/>
              </a:solidFill>
            </a:endParaRPr>
          </a:p>
          <a:p>
            <a:pPr marL="685800" indent="-682626" algn="l" defTabSz="898526" eaLnBrk="1" fontAlgn="base" hangingPunct="1"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  <a:tab pos="1825626" algn="l"/>
                <a:tab pos="3654426" algn="l"/>
                <a:tab pos="5483226" algn="l"/>
                <a:tab pos="7312026" algn="l"/>
                <a:tab pos="9140826" algn="l"/>
                <a:tab pos="10969626" algn="l"/>
                <a:tab pos="12798426" algn="l"/>
                <a:tab pos="14627226" algn="l"/>
                <a:tab pos="16456026" algn="l"/>
                <a:tab pos="18284826" algn="l"/>
                <a:tab pos="20113626" algn="l"/>
              </a:tabLst>
            </a:pPr>
            <a:endParaRPr lang="en-GB" altLang="en-US" sz="5600" kern="1200" dirty="0">
              <a:solidFill>
                <a:srgbClr val="FFFFFF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40BBFD2-C094-EC44-8E98-0E462F277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12947650"/>
            <a:ext cx="1056013" cy="74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0000" tIns="93600" rIns="180000" bIns="93600">
            <a:spAutoFit/>
          </a:bodyPr>
          <a:lstStyle/>
          <a:p>
            <a:pPr algn="l" defTabSz="898526" fontAlgn="base" hangingPunct="1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/>
            </a:pPr>
            <a:r>
              <a:rPr lang="en-GB" sz="3600" kern="120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228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F4D7E7F-09CB-A24E-9A65-66E7F838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577" y="3254376"/>
            <a:ext cx="8270874" cy="922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614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23" name="Shape 1223"/>
          <p:cNvSpPr/>
          <p:nvPr/>
        </p:nvSpPr>
        <p:spPr>
          <a:xfrm>
            <a:off x="5042799" y="822324"/>
            <a:ext cx="14298402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Circulación - Reposición de volumen</a:t>
            </a:r>
          </a:p>
        </p:txBody>
      </p:sp>
      <p:sp>
        <p:nvSpPr>
          <p:cNvPr id="1224" name="Shape 1224"/>
          <p:cNvSpPr/>
          <p:nvPr/>
        </p:nvSpPr>
        <p:spPr>
          <a:xfrm>
            <a:off x="4159266" y="4379942"/>
            <a:ext cx="16732218" cy="7115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2 - 4 ml de cristaloide/kg/% de quemadura en las primeras 24 hrs.</a:t>
            </a:r>
          </a:p>
          <a:p>
            <a:pPr marL="1555750" lvl="2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1/2 del volumen en las primeras 8 horas</a:t>
            </a:r>
          </a:p>
          <a:p>
            <a:pPr marL="1555750" lvl="2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1/2 del volumen en las siguientes 16 horas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Recuerde los líquidos de mantenimiento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Los cálculos son solo una guía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Mantenga la diuresis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8736756" y="630237"/>
            <a:ext cx="6910488" cy="30257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Ventilación</a:t>
            </a:r>
          </a:p>
          <a:p>
            <a:pPr>
              <a:defRPr sz="8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¡Alerta!</a:t>
            </a:r>
          </a:p>
        </p:txBody>
      </p:sp>
      <p:sp>
        <p:nvSpPr>
          <p:cNvPr id="231" name="Shape 23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32" name="Shape 232"/>
          <p:cNvSpPr/>
          <p:nvPr/>
        </p:nvSpPr>
        <p:spPr>
          <a:xfrm>
            <a:off x="5751866" y="5814343"/>
            <a:ext cx="12190169" cy="6899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Lesión de vía aérea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Neumotórax a tensión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Neumotórax abierto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Hemotórax masivo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Tórax inestable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Contusión pulmonar</a:t>
            </a:r>
          </a:p>
        </p:txBody>
      </p:sp>
      <p:sp>
        <p:nvSpPr>
          <p:cNvPr id="233" name="Shape 233"/>
          <p:cNvSpPr/>
          <p:nvPr/>
        </p:nvSpPr>
        <p:spPr>
          <a:xfrm>
            <a:off x="4934300" y="4398833"/>
            <a:ext cx="11876163" cy="1171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Lesiones que amenazan la vida:</a:t>
            </a:r>
          </a:p>
        </p:txBody>
      </p:sp>
    </p:spTree>
  </p:cSld>
  <p:clrMapOvr>
    <a:masterClrMapping/>
  </p:clrMapOvr>
  <p:transition spd="slow"/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27" name="Shape 1227"/>
          <p:cNvSpPr/>
          <p:nvPr/>
        </p:nvSpPr>
        <p:spPr>
          <a:xfrm>
            <a:off x="8214692" y="822324"/>
            <a:ext cx="7954616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Exposición</a:t>
            </a:r>
          </a:p>
        </p:txBody>
      </p:sp>
      <p:sp>
        <p:nvSpPr>
          <p:cNvPr id="1228" name="Shape 1228"/>
          <p:cNvSpPr/>
          <p:nvPr/>
        </p:nvSpPr>
        <p:spPr>
          <a:xfrm>
            <a:off x="4159266" y="6902162"/>
            <a:ext cx="16732218" cy="207073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Cubra al paciente para prevenir la hipotermia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Cubra las quemaduras con una película adherente</a:t>
            </a:r>
          </a:p>
        </p:txBody>
      </p:sp>
    </p:spTree>
  </p:cSld>
  <p:clrMapOvr>
    <a:masterClrMapping/>
  </p:clrMapOvr>
  <p:transition spd="slow"/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Shape 123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31" name="Shape 1231"/>
          <p:cNvSpPr/>
          <p:nvPr/>
        </p:nvSpPr>
        <p:spPr>
          <a:xfrm>
            <a:off x="8214692" y="822324"/>
            <a:ext cx="7954616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Otros problemas</a:t>
            </a:r>
          </a:p>
        </p:txBody>
      </p:sp>
      <p:sp>
        <p:nvSpPr>
          <p:cNvPr id="1232" name="Shape 1232"/>
          <p:cNvSpPr/>
          <p:nvPr/>
        </p:nvSpPr>
        <p:spPr>
          <a:xfrm>
            <a:off x="4183078" y="5218142"/>
            <a:ext cx="10170480" cy="6010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Alerta con otras lesiones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Lesión por inhalación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Analgesia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Sonda nasogástrica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Prevenir ulceras por estrés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Profilaxis antitetánica</a:t>
            </a:r>
          </a:p>
        </p:txBody>
      </p:sp>
      <p:pic>
        <p:nvPicPr>
          <p:cNvPr id="1233" name="Fire.jpg" descr="Fi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42802" y="4053333"/>
            <a:ext cx="5501887" cy="833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" grpId="1" animBg="1" advAuto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Shape 123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36" name="Shape 1236"/>
          <p:cNvSpPr/>
          <p:nvPr/>
        </p:nvSpPr>
        <p:spPr>
          <a:xfrm>
            <a:off x="8214692" y="822324"/>
            <a:ext cx="7954616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Otros problemas</a:t>
            </a:r>
          </a:p>
        </p:txBody>
      </p:sp>
      <p:sp>
        <p:nvSpPr>
          <p:cNvPr id="1237" name="Shape 1237"/>
          <p:cNvSpPr/>
          <p:nvPr/>
        </p:nvSpPr>
        <p:spPr>
          <a:xfrm>
            <a:off x="3611578" y="6437342"/>
            <a:ext cx="10170480" cy="5476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42055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 electricidad viaja a través del músculo y tejidos profundos</a:t>
            </a:r>
          </a:p>
          <a:p>
            <a:pPr marL="642055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Necrosis del músculo</a:t>
            </a:r>
          </a:p>
          <a:p>
            <a:pPr marL="642055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Considere fasciotomía</a:t>
            </a:r>
          </a:p>
          <a:p>
            <a:pPr marL="642055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Daño renal</a:t>
            </a:r>
          </a:p>
          <a:p>
            <a:pPr marL="642055" indent="-642055" algn="l">
              <a:lnSpc>
                <a:spcPct val="12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Mantenga diuresis aumentada</a:t>
            </a:r>
          </a:p>
        </p:txBody>
      </p:sp>
      <p:sp>
        <p:nvSpPr>
          <p:cNvPr id="1238" name="Shape 1238"/>
          <p:cNvSpPr/>
          <p:nvPr/>
        </p:nvSpPr>
        <p:spPr>
          <a:xfrm>
            <a:off x="4259271" y="4450869"/>
            <a:ext cx="7835342" cy="171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Cuidado con las quemaduras eléctricas</a:t>
            </a:r>
          </a:p>
        </p:txBody>
      </p:sp>
      <p:pic>
        <p:nvPicPr>
          <p:cNvPr id="1239" name="DSC00005.jpg" descr="DSC0000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5451" y="3900575"/>
            <a:ext cx="6617524" cy="4347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0" name="elec burn0006.jpg" descr="elec burn000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25451" y="8345581"/>
            <a:ext cx="6617524" cy="4105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Shape 124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43" name="Shape 1243"/>
          <p:cNvSpPr/>
          <p:nvPr/>
        </p:nvSpPr>
        <p:spPr>
          <a:xfrm>
            <a:off x="8214692" y="822324"/>
            <a:ext cx="7954616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Otros problemas</a:t>
            </a:r>
          </a:p>
        </p:txBody>
      </p:sp>
      <p:sp>
        <p:nvSpPr>
          <p:cNvPr id="1244" name="Shape 1244"/>
          <p:cNvSpPr/>
          <p:nvPr/>
        </p:nvSpPr>
        <p:spPr>
          <a:xfrm>
            <a:off x="3863926" y="6857227"/>
            <a:ext cx="10170480" cy="226631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Quemaduras constrictivas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Considere escarotomía</a:t>
            </a:r>
          </a:p>
        </p:txBody>
      </p:sp>
      <p:pic>
        <p:nvPicPr>
          <p:cNvPr id="1245" name="Copy of DSC00078.jpeg" descr="Copy of DSC0007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60410" y="8166014"/>
            <a:ext cx="5628802" cy="4223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6" name="escharotomy.jpg" descr="escharotomy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56941" y="4265414"/>
            <a:ext cx="5635739" cy="3741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49" name="Shape 1249"/>
          <p:cNvSpPr/>
          <p:nvPr/>
        </p:nvSpPr>
        <p:spPr>
          <a:xfrm>
            <a:off x="7144969" y="2978149"/>
            <a:ext cx="10094062" cy="8664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?</a:t>
            </a:r>
          </a:p>
        </p:txBody>
      </p:sp>
      <p:sp>
        <p:nvSpPr>
          <p:cNvPr id="1250" name="Shape 1250"/>
          <p:cNvSpPr/>
          <p:nvPr/>
        </p:nvSpPr>
        <p:spPr>
          <a:xfrm>
            <a:off x="8398172" y="1808162"/>
            <a:ext cx="7587656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Quemaduras</a:t>
            </a:r>
          </a:p>
        </p:txBody>
      </p:sp>
    </p:spTree>
  </p:cSld>
  <p:clrMapOvr>
    <a:masterClrMapping/>
  </p:clrMapOvr>
  <p:transition spd="slow"/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0404"/>
            </a:gs>
            <a:gs pos="100000">
              <a:srgbClr val="B82103"/>
            </a:gs>
          </a:gsLst>
          <a:lin ang="1278155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Shape 125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53" name="Shape 1253"/>
          <p:cNvSpPr/>
          <p:nvPr/>
        </p:nvSpPr>
        <p:spPr>
          <a:xfrm>
            <a:off x="10443133" y="2682080"/>
            <a:ext cx="3497734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Resumen</a:t>
            </a:r>
          </a:p>
        </p:txBody>
      </p:sp>
      <p:sp>
        <p:nvSpPr>
          <p:cNvPr id="1254" name="Shape 1254"/>
          <p:cNvSpPr/>
          <p:nvPr/>
        </p:nvSpPr>
        <p:spPr>
          <a:xfrm>
            <a:off x="4296932" y="4635499"/>
            <a:ext cx="15790136" cy="725487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ABCDE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Alerta con otras lesiones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Considere intubación precoz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Líquidos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Cuidado con la hipotermia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Prevenga la infección</a:t>
            </a:r>
          </a:p>
        </p:txBody>
      </p:sp>
      <p:sp>
        <p:nvSpPr>
          <p:cNvPr id="1255" name="Shape 1255"/>
          <p:cNvSpPr/>
          <p:nvPr/>
        </p:nvSpPr>
        <p:spPr>
          <a:xfrm>
            <a:off x="8283872" y="950912"/>
            <a:ext cx="7816256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Quemaduras</a:t>
            </a:r>
          </a:p>
        </p:txBody>
      </p:sp>
    </p:spTree>
  </p:cSld>
  <p:clrMapOvr>
    <a:masterClrMapping/>
  </p:clrMapOvr>
  <p:transition spd="slow"/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A235"/>
            </a:gs>
            <a:gs pos="38317">
              <a:srgbClr val="2F6B20"/>
            </a:gs>
            <a:gs pos="100000">
              <a:srgbClr val="01340B"/>
            </a:gs>
          </a:gsLst>
          <a:lin ang="29438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Shape 125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58" name="Shape 1258"/>
          <p:cNvSpPr/>
          <p:nvPr/>
        </p:nvSpPr>
        <p:spPr>
          <a:xfrm>
            <a:off x="5724971" y="808037"/>
            <a:ext cx="1293405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Secundaria</a:t>
            </a:r>
          </a:p>
        </p:txBody>
      </p:sp>
      <p:sp>
        <p:nvSpPr>
          <p:cNvPr id="1259" name="Shape 1259"/>
          <p:cNvSpPr/>
          <p:nvPr/>
        </p:nvSpPr>
        <p:spPr>
          <a:xfrm>
            <a:off x="4905352" y="4295137"/>
            <a:ext cx="7024733" cy="119071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Al concluir</a:t>
            </a:r>
            <a:r>
              <a:rPr lang="es-ES_tradnl" dirty="0"/>
              <a:t>,</a:t>
            </a:r>
            <a:r>
              <a:rPr dirty="0"/>
              <a:t> usted:</a:t>
            </a:r>
          </a:p>
        </p:txBody>
      </p:sp>
      <p:sp>
        <p:nvSpPr>
          <p:cNvPr id="1260" name="Shape 1260"/>
          <p:cNvSpPr/>
          <p:nvPr/>
        </p:nvSpPr>
        <p:spPr>
          <a:xfrm>
            <a:off x="4155173" y="6532562"/>
            <a:ext cx="16073654" cy="2174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Sabrá como y cuando realizar la evaluación secundaria</a:t>
            </a:r>
          </a:p>
        </p:txBody>
      </p:sp>
    </p:spTree>
  </p:cSld>
  <p:clrMapOvr>
    <a:masterClrMapping/>
  </p:clrMapOvr>
  <p:transition spd="slow"/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63" name="Shape 1263"/>
          <p:cNvSpPr/>
          <p:nvPr/>
        </p:nvSpPr>
        <p:spPr>
          <a:xfrm>
            <a:off x="4283956" y="4537105"/>
            <a:ext cx="15816089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Examen físico de cabeza a pies, buscando todas las lesiones.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Después de la evaluación primaria, cuando el ABC se encuentre estable.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Vuelva a la evaluación primaria si existe cualquier deterioro.</a:t>
            </a:r>
          </a:p>
        </p:txBody>
      </p:sp>
      <p:sp>
        <p:nvSpPr>
          <p:cNvPr id="1264" name="Shape 1264"/>
          <p:cNvSpPr/>
          <p:nvPr/>
        </p:nvSpPr>
        <p:spPr>
          <a:xfrm>
            <a:off x="5724971" y="808037"/>
            <a:ext cx="1293405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Secundaria</a:t>
            </a:r>
          </a:p>
        </p:txBody>
      </p:sp>
    </p:spTree>
  </p:cSld>
  <p:clrMapOvr>
    <a:masterClrMapping/>
  </p:clrMapOvr>
  <p:transition spd="slow"/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Shape 126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67" name="Shape 1267"/>
          <p:cNvSpPr/>
          <p:nvPr/>
        </p:nvSpPr>
        <p:spPr>
          <a:xfrm>
            <a:off x="5147391" y="4989542"/>
            <a:ext cx="14089217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Alergias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Medicamentos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Historia pasada / Embarazo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Ultima ingesta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Eventos / Entorno en que ocurrió la lesión</a:t>
            </a:r>
          </a:p>
        </p:txBody>
      </p:sp>
      <p:sp>
        <p:nvSpPr>
          <p:cNvPr id="1268" name="Shape 1268"/>
          <p:cNvSpPr/>
          <p:nvPr/>
        </p:nvSpPr>
        <p:spPr>
          <a:xfrm>
            <a:off x="5541491" y="822324"/>
            <a:ext cx="1330101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Secundaria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Historia relevante</a:t>
            </a:r>
          </a:p>
        </p:txBody>
      </p:sp>
    </p:spTree>
  </p:cSld>
  <p:clrMapOvr>
    <a:masterClrMapping/>
  </p:clrMapOvr>
  <p:transition spd="slow"/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71" name="Shape 1271"/>
          <p:cNvSpPr/>
          <p:nvPr/>
        </p:nvSpPr>
        <p:spPr>
          <a:xfrm>
            <a:off x="5147391" y="4632355"/>
            <a:ext cx="14089217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SCALP (equimosis, laceraciones)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Cráneo (dolor, depresiones)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Ojos (pupilas, conjuntiva)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Oidos, nariz y boca (sangre, LCR)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Huesos faciales</a:t>
            </a:r>
          </a:p>
        </p:txBody>
      </p:sp>
      <p:sp>
        <p:nvSpPr>
          <p:cNvPr id="1272" name="Shape 1272"/>
          <p:cNvSpPr/>
          <p:nvPr/>
        </p:nvSpPr>
        <p:spPr>
          <a:xfrm>
            <a:off x="5541491" y="822324"/>
            <a:ext cx="1330101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Secundaria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Examen de la cabeza y cara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36" name="Shape 236"/>
          <p:cNvSpPr/>
          <p:nvPr/>
        </p:nvSpPr>
        <p:spPr>
          <a:xfrm>
            <a:off x="5288824" y="4670979"/>
            <a:ext cx="13806351" cy="5591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Administre oxígeno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Asista la ventilación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Descomprima el neumotórax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Drene el hemotórax</a:t>
            </a:r>
          </a:p>
        </p:txBody>
      </p:sp>
      <p:sp>
        <p:nvSpPr>
          <p:cNvPr id="237" name="Shape 237"/>
          <p:cNvSpPr/>
          <p:nvPr/>
        </p:nvSpPr>
        <p:spPr>
          <a:xfrm>
            <a:off x="8736756" y="630237"/>
            <a:ext cx="6910488" cy="30257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Ventilación</a:t>
            </a:r>
          </a:p>
          <a:p>
            <a:pPr>
              <a:defRPr sz="8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</a:t>
            </a:r>
          </a:p>
        </p:txBody>
      </p:sp>
    </p:spTree>
  </p:cSld>
  <p:clrMapOvr>
    <a:masterClrMapping/>
  </p:clrMapOvr>
  <p:transition spd="slow"/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Shape 127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75" name="Shape 1275"/>
          <p:cNvSpPr/>
          <p:nvPr/>
        </p:nvSpPr>
        <p:spPr>
          <a:xfrm>
            <a:off x="5147391" y="5014942"/>
            <a:ext cx="14089217" cy="59404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Heridas penetrantes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Enfisema subcutáneo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Desviación de la tráquea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Hematomas expansivos</a:t>
            </a:r>
          </a:p>
        </p:txBody>
      </p:sp>
      <p:sp>
        <p:nvSpPr>
          <p:cNvPr id="1276" name="Shape 1276"/>
          <p:cNvSpPr/>
          <p:nvPr/>
        </p:nvSpPr>
        <p:spPr>
          <a:xfrm>
            <a:off x="5541491" y="822324"/>
            <a:ext cx="1330101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Secundaria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Cuello</a:t>
            </a:r>
          </a:p>
        </p:txBody>
      </p:sp>
    </p:spTree>
  </p:cSld>
  <p:clrMapOvr>
    <a:masterClrMapping/>
  </p:clrMapOvr>
  <p:transition spd="slow"/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Shape 127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79" name="Shape 1279"/>
          <p:cNvSpPr/>
          <p:nvPr/>
        </p:nvSpPr>
        <p:spPr>
          <a:xfrm>
            <a:off x="4750811" y="5678069"/>
            <a:ext cx="14882378" cy="3375923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Asuma que el cuello est</a:t>
            </a:r>
            <a:r>
              <a:rPr lang="es-ES_tradnl" dirty="0"/>
              <a:t>á</a:t>
            </a:r>
            <a:r>
              <a:rPr dirty="0"/>
              <a:t> lesionado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Inmovilice en posición neutra</a:t>
            </a:r>
          </a:p>
        </p:txBody>
      </p:sp>
      <p:sp>
        <p:nvSpPr>
          <p:cNvPr id="1280" name="Shape 1280"/>
          <p:cNvSpPr/>
          <p:nvPr/>
        </p:nvSpPr>
        <p:spPr>
          <a:xfrm>
            <a:off x="5541491" y="822324"/>
            <a:ext cx="1330101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Secundaria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Cuello</a:t>
            </a:r>
          </a:p>
        </p:txBody>
      </p:sp>
    </p:spTree>
  </p:cSld>
  <p:clrMapOvr>
    <a:masterClrMapping/>
  </p:clrMapOvr>
  <p:transition spd="slow"/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Shape 128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83" name="Shape 1283"/>
          <p:cNvSpPr/>
          <p:nvPr/>
        </p:nvSpPr>
        <p:spPr>
          <a:xfrm>
            <a:off x="4398135" y="5146705"/>
            <a:ext cx="15587730" cy="49625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Escala de Coma de Glasgow en forma repetida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Función motora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Sensibilidad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Reflejos</a:t>
            </a:r>
          </a:p>
        </p:txBody>
      </p:sp>
      <p:sp>
        <p:nvSpPr>
          <p:cNvPr id="1284" name="Shape 1284"/>
          <p:cNvSpPr/>
          <p:nvPr/>
        </p:nvSpPr>
        <p:spPr>
          <a:xfrm>
            <a:off x="5541491" y="822324"/>
            <a:ext cx="1330101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Secundaria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Examen Neurológico</a:t>
            </a:r>
          </a:p>
        </p:txBody>
      </p:sp>
    </p:spTree>
  </p:cSld>
  <p:clrMapOvr>
    <a:masterClrMapping/>
  </p:clrMapOvr>
  <p:transition spd="slow"/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Shape 128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87" name="Shape 1287"/>
          <p:cNvSpPr/>
          <p:nvPr/>
        </p:nvSpPr>
        <p:spPr>
          <a:xfrm>
            <a:off x="5279197" y="4754562"/>
            <a:ext cx="8991575" cy="4206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Observe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Sienta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Escuche</a:t>
            </a:r>
          </a:p>
        </p:txBody>
      </p:sp>
      <p:sp>
        <p:nvSpPr>
          <p:cNvPr id="1288" name="Shape 1288"/>
          <p:cNvSpPr/>
          <p:nvPr/>
        </p:nvSpPr>
        <p:spPr>
          <a:xfrm>
            <a:off x="5541491" y="822324"/>
            <a:ext cx="1330101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Secundaria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Tórax, Abdomen, Pelvis</a:t>
            </a:r>
          </a:p>
        </p:txBody>
      </p:sp>
      <p:sp>
        <p:nvSpPr>
          <p:cNvPr id="1289" name="Shape 1289"/>
          <p:cNvSpPr/>
          <p:nvPr/>
        </p:nvSpPr>
        <p:spPr>
          <a:xfrm>
            <a:off x="5267291" y="10100468"/>
            <a:ext cx="14419524" cy="1158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EACC2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Cuidado con sangrados ocultos</a:t>
            </a:r>
          </a:p>
        </p:txBody>
      </p:sp>
    </p:spTree>
  </p:cSld>
  <p:clrMapOvr>
    <a:masterClrMapping/>
  </p:clrMapOvr>
  <p:transition spd="slow"/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Shape 129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92" name="Shape 1292"/>
          <p:cNvSpPr/>
          <p:nvPr/>
        </p:nvSpPr>
        <p:spPr>
          <a:xfrm>
            <a:off x="4421947" y="4449762"/>
            <a:ext cx="16361078" cy="4816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Observe: deformidades, equimosis, laceraciones, color.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Sienta: dolor, pulsos distales, movimiento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Fuerza y sensibilidad</a:t>
            </a:r>
          </a:p>
        </p:txBody>
      </p:sp>
      <p:sp>
        <p:nvSpPr>
          <p:cNvPr id="1293" name="Shape 1293"/>
          <p:cNvSpPr/>
          <p:nvPr/>
        </p:nvSpPr>
        <p:spPr>
          <a:xfrm>
            <a:off x="5541491" y="822324"/>
            <a:ext cx="1330101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Secundaria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Extremidades</a:t>
            </a:r>
          </a:p>
        </p:txBody>
      </p:sp>
      <p:sp>
        <p:nvSpPr>
          <p:cNvPr id="1294" name="Shape 1294"/>
          <p:cNvSpPr/>
          <p:nvPr/>
        </p:nvSpPr>
        <p:spPr>
          <a:xfrm>
            <a:off x="4453340" y="10661708"/>
            <a:ext cx="15477320" cy="1158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864305" indent="-864305" algn="l">
              <a:buSzPct val="45000"/>
              <a:buBlip>
                <a:blip r:embed="rId2"/>
              </a:buBlip>
              <a:defRPr sz="7000">
                <a:solidFill>
                  <a:srgbClr val="EACC2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Recuerde el síndrome compartimental</a:t>
            </a:r>
          </a:p>
        </p:txBody>
      </p:sp>
    </p:spTree>
  </p:cSld>
  <p:clrMapOvr>
    <a:masterClrMapping/>
  </p:clrMapOvr>
  <p:transition spd="slow"/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Shape 129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297" name="Shape 1297"/>
          <p:cNvSpPr/>
          <p:nvPr/>
        </p:nvSpPr>
        <p:spPr>
          <a:xfrm>
            <a:off x="3921885" y="3824287"/>
            <a:ext cx="10151690" cy="75914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¡No olvide la espalda!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 requieren 4 personas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Quien controla la vía aérea/cuello está a cargo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Coordinación e instrucciones claras</a:t>
            </a:r>
          </a:p>
        </p:txBody>
      </p:sp>
      <p:sp>
        <p:nvSpPr>
          <p:cNvPr id="1298" name="Shape 1298"/>
          <p:cNvSpPr/>
          <p:nvPr/>
        </p:nvSpPr>
        <p:spPr>
          <a:xfrm>
            <a:off x="5541491" y="822324"/>
            <a:ext cx="13301019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Secundaria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Movilización en bloque</a:t>
            </a:r>
          </a:p>
        </p:txBody>
      </p:sp>
      <p:pic>
        <p:nvPicPr>
          <p:cNvPr id="1299" name="IMG_0073.jpg" descr="IMG_007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14921" y="3791129"/>
            <a:ext cx="5714722" cy="4286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0" name="IMG_0075.jpg" descr="IMG_007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38734" y="8350408"/>
            <a:ext cx="5714722" cy="4286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Shape 130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303" name="Shape 1303"/>
          <p:cNvSpPr/>
          <p:nvPr/>
        </p:nvSpPr>
        <p:spPr>
          <a:xfrm>
            <a:off x="5036561" y="4395817"/>
            <a:ext cx="14882378" cy="59404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Exámenes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Procedimientos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Monitorización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Documentación</a:t>
            </a:r>
          </a:p>
        </p:txBody>
      </p:sp>
      <p:sp>
        <p:nvSpPr>
          <p:cNvPr id="1304" name="Shape 1304"/>
          <p:cNvSpPr/>
          <p:nvPr/>
        </p:nvSpPr>
        <p:spPr>
          <a:xfrm>
            <a:off x="5724971" y="1355725"/>
            <a:ext cx="1293405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Secundaria</a:t>
            </a:r>
          </a:p>
        </p:txBody>
      </p:sp>
    </p:spTree>
  </p:cSld>
  <p:clrMapOvr>
    <a:masterClrMapping/>
  </p:clrMapOvr>
  <p:transition spd="slow"/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307" name="Shape 1307"/>
          <p:cNvSpPr/>
          <p:nvPr/>
        </p:nvSpPr>
        <p:spPr>
          <a:xfrm>
            <a:off x="7144969" y="2978149"/>
            <a:ext cx="10094062" cy="8664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?</a:t>
            </a:r>
          </a:p>
        </p:txBody>
      </p:sp>
      <p:sp>
        <p:nvSpPr>
          <p:cNvPr id="1308" name="Shape 1308"/>
          <p:cNvSpPr/>
          <p:nvPr/>
        </p:nvSpPr>
        <p:spPr>
          <a:xfrm>
            <a:off x="5724971" y="1831975"/>
            <a:ext cx="1293405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Secundaria</a:t>
            </a:r>
          </a:p>
        </p:txBody>
      </p:sp>
    </p:spTree>
  </p:cSld>
  <p:clrMapOvr>
    <a:masterClrMapping/>
  </p:clrMapOvr>
  <p:transition spd="slow"/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0404"/>
            </a:gs>
            <a:gs pos="100000">
              <a:srgbClr val="B82103"/>
            </a:gs>
          </a:gsLst>
          <a:lin ang="1278155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Shape 131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311" name="Shape 1311"/>
          <p:cNvSpPr/>
          <p:nvPr/>
        </p:nvSpPr>
        <p:spPr>
          <a:xfrm>
            <a:off x="10443133" y="2682080"/>
            <a:ext cx="3497734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Resumen</a:t>
            </a:r>
          </a:p>
        </p:txBody>
      </p:sp>
      <p:sp>
        <p:nvSpPr>
          <p:cNvPr id="1312" name="Shape 1312"/>
          <p:cNvSpPr/>
          <p:nvPr/>
        </p:nvSpPr>
        <p:spPr>
          <a:xfrm>
            <a:off x="4296932" y="5024728"/>
            <a:ext cx="15790136" cy="657167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Examen de cabeza a pies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Vuelva a la evaluación primaria si </a:t>
            </a:r>
            <a:r>
              <a:rPr lang="es-ES_tradnl" dirty="0"/>
              <a:t>ocurre</a:t>
            </a:r>
            <a:r>
              <a:rPr dirty="0"/>
              <a:t> cualquier deterioro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No olvide la espalda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Documentación</a:t>
            </a:r>
          </a:p>
        </p:txBody>
      </p:sp>
      <p:sp>
        <p:nvSpPr>
          <p:cNvPr id="1313" name="Shape 1313"/>
          <p:cNvSpPr/>
          <p:nvPr/>
        </p:nvSpPr>
        <p:spPr>
          <a:xfrm>
            <a:off x="5724971" y="1117600"/>
            <a:ext cx="1293405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Secundaria</a:t>
            </a:r>
          </a:p>
        </p:txBody>
      </p:sp>
    </p:spTree>
  </p:cSld>
  <p:clrMapOvr>
    <a:masterClrMapping/>
  </p:clrMapOvr>
  <p:transition spd="slow"/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DBC0-6FBE-734B-AB52-8B8DD527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We recommend</a:t>
            </a:r>
            <a:br>
              <a:rPr lang="en-US" sz="4800" dirty="0"/>
            </a:br>
            <a:r>
              <a:rPr lang="en-US" sz="4800" dirty="0" err="1"/>
              <a:t>Lifebox</a:t>
            </a:r>
            <a:endParaRPr lang="en-US" sz="4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7BF84E-CC12-5841-A783-143668266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099" y="2306782"/>
            <a:ext cx="7315200" cy="7315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1A89-0580-284F-9636-E07E5699F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dirty="0" err="1"/>
              <a:t>www.lifebox.org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6497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11211755" y="585787"/>
            <a:ext cx="1960490" cy="3114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C</a:t>
            </a:r>
          </a:p>
        </p:txBody>
      </p:sp>
      <p:sp>
        <p:nvSpPr>
          <p:cNvPr id="240" name="Shape 240"/>
          <p:cNvSpPr/>
          <p:nvPr/>
        </p:nvSpPr>
        <p:spPr>
          <a:xfrm>
            <a:off x="5171064" y="5999162"/>
            <a:ext cx="1404187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20000"/>
              </a:lnSpc>
              <a:defRPr sz="10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Circulación</a:t>
            </a:r>
          </a:p>
        </p:txBody>
      </p:sp>
      <p:sp>
        <p:nvSpPr>
          <p:cNvPr id="241" name="Shape 24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5489929" y="4871623"/>
            <a:ext cx="12589029" cy="4460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13694" indent="-913694" algn="l">
              <a:lnSpc>
                <a:spcPct val="15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¿Está el paciente en Shock?</a:t>
            </a:r>
          </a:p>
          <a:p>
            <a:pPr marL="913694" indent="-913694" algn="l">
              <a:lnSpc>
                <a:spcPct val="15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¿Hay sangrado activo?</a:t>
            </a:r>
          </a:p>
          <a:p>
            <a:pPr marL="913694" indent="-913694" algn="l">
              <a:lnSpc>
                <a:spcPct val="15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Observe, sienta y escuche</a:t>
            </a:r>
          </a:p>
        </p:txBody>
      </p:sp>
      <p:sp>
        <p:nvSpPr>
          <p:cNvPr id="244" name="Shape 24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45" name="Shape 245"/>
          <p:cNvSpPr/>
          <p:nvPr/>
        </p:nvSpPr>
        <p:spPr>
          <a:xfrm>
            <a:off x="8677423" y="630237"/>
            <a:ext cx="7029154" cy="30257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Circulación</a:t>
            </a:r>
          </a:p>
          <a:p>
            <a:pPr>
              <a:defRPr sz="8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5897485" y="4073525"/>
            <a:ext cx="12589030" cy="7140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13694" indent="-913694" algn="l">
              <a:lnSpc>
                <a:spcPct val="15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Sangrado externo</a:t>
            </a:r>
          </a:p>
          <a:p>
            <a:pPr marL="913694" indent="-913694" algn="l">
              <a:lnSpc>
                <a:spcPct val="15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Signos de Shock</a:t>
            </a:r>
          </a:p>
          <a:p>
            <a:pPr marL="1679222" lvl="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A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Pulso rápido</a:t>
            </a:r>
          </a:p>
          <a:p>
            <a:pPr marL="1679222" lvl="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Llenado capilar lento</a:t>
            </a:r>
          </a:p>
          <a:p>
            <a:pPr marL="1679222" lvl="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Hipotensión</a:t>
            </a:r>
          </a:p>
        </p:txBody>
      </p:sp>
      <p:sp>
        <p:nvSpPr>
          <p:cNvPr id="248" name="Shape 24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49" name="Shape 249"/>
          <p:cNvSpPr/>
          <p:nvPr/>
        </p:nvSpPr>
        <p:spPr>
          <a:xfrm>
            <a:off x="8677423" y="630237"/>
            <a:ext cx="7029154" cy="30257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Circulación</a:t>
            </a:r>
          </a:p>
          <a:p>
            <a:pPr>
              <a:defRPr sz="8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8677423" y="630237"/>
            <a:ext cx="7029154" cy="30257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Circulación</a:t>
            </a:r>
          </a:p>
          <a:p>
            <a:pPr>
              <a:defRPr sz="8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¡Alerta!</a:t>
            </a:r>
          </a:p>
        </p:txBody>
      </p:sp>
      <p:sp>
        <p:nvSpPr>
          <p:cNvPr id="252" name="Shape 25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53" name="Shape 253"/>
          <p:cNvSpPr/>
          <p:nvPr/>
        </p:nvSpPr>
        <p:spPr>
          <a:xfrm>
            <a:off x="5621691" y="6219824"/>
            <a:ext cx="13975642" cy="5832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Tórax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Abdomen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Pelvis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Huesos largos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Sangrados externos previos al arribo</a:t>
            </a:r>
          </a:p>
        </p:txBody>
      </p:sp>
      <p:sp>
        <p:nvSpPr>
          <p:cNvPr id="254" name="Shape 254"/>
          <p:cNvSpPr/>
          <p:nvPr/>
        </p:nvSpPr>
        <p:spPr>
          <a:xfrm>
            <a:off x="1621384" y="4352329"/>
            <a:ext cx="21338234" cy="1171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6800">
                <a:solidFill>
                  <a:srgbClr val="EACC2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Hemorragias que amenazan la vida pueden estar ocultas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57" name="Shape 257"/>
          <p:cNvSpPr/>
          <p:nvPr/>
        </p:nvSpPr>
        <p:spPr>
          <a:xfrm>
            <a:off x="4961077" y="4467225"/>
            <a:ext cx="14461845" cy="75914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Detenga el sangrado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2 accesos venosos gruesos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Muestras de sangre para tipificación, pruebas cruzadas y exámenes basales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Administre líquidos intravenosos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Monitorice el  gasto urinario</a:t>
            </a:r>
          </a:p>
        </p:txBody>
      </p:sp>
      <p:sp>
        <p:nvSpPr>
          <p:cNvPr id="258" name="Shape 258"/>
          <p:cNvSpPr/>
          <p:nvPr/>
        </p:nvSpPr>
        <p:spPr>
          <a:xfrm>
            <a:off x="8677423" y="630237"/>
            <a:ext cx="7029154" cy="30257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Circulación</a:t>
            </a:r>
          </a:p>
          <a:p>
            <a:pPr>
              <a:defRPr sz="8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7657381" y="794522"/>
            <a:ext cx="9069238" cy="174470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Misión del PT</a:t>
            </a:r>
            <a:r>
              <a:rPr lang="es-ES_tradnl" dirty="0"/>
              <a:t>C</a:t>
            </a: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4275491" y="4066270"/>
            <a:ext cx="15833017" cy="7869461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Ser un sistema de entrenamiento para personal de primera línea de atención en trauma.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Dirigido a prevenir la discapacidad y la muerte en pacientes severamente lesionados.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Utilizando los recursos disponibles.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Entrenar a los médicos para transmitir los principios de PTC en sus hospitales.</a:t>
            </a:r>
          </a:p>
        </p:txBody>
      </p:sp>
      <p:sp>
        <p:nvSpPr>
          <p:cNvPr id="131" name="Shape 13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11152199" y="585787"/>
            <a:ext cx="2079602" cy="3114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D</a:t>
            </a:r>
          </a:p>
        </p:txBody>
      </p:sp>
      <p:sp>
        <p:nvSpPr>
          <p:cNvPr id="261" name="Shape 261"/>
          <p:cNvSpPr/>
          <p:nvPr/>
        </p:nvSpPr>
        <p:spPr>
          <a:xfrm>
            <a:off x="5171064" y="5999162"/>
            <a:ext cx="1404187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20000"/>
              </a:lnSpc>
              <a:defRPr sz="10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Déficit</a:t>
            </a:r>
          </a:p>
        </p:txBody>
      </p:sp>
      <p:sp>
        <p:nvSpPr>
          <p:cNvPr id="262" name="Shape 26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10200406" y="808037"/>
            <a:ext cx="398318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Déficit</a:t>
            </a:r>
          </a:p>
        </p:txBody>
      </p:sp>
      <p:sp>
        <p:nvSpPr>
          <p:cNvPr id="265" name="Shape 265"/>
          <p:cNvSpPr/>
          <p:nvPr/>
        </p:nvSpPr>
        <p:spPr>
          <a:xfrm>
            <a:off x="5897485" y="4534534"/>
            <a:ext cx="12589030" cy="682815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20000"/>
              </a:lnSpc>
              <a:buSzPct val="75000"/>
              <a:buChar char="•"/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¿Está el paciente </a:t>
            </a:r>
            <a:r>
              <a:rPr>
                <a:solidFill>
                  <a:srgbClr val="EACC20"/>
                </a:solidFill>
              </a:rPr>
              <a:t>A</a:t>
            </a:r>
            <a:r>
              <a:t>lerta?</a:t>
            </a:r>
          </a:p>
          <a:p>
            <a:pPr marL="864305" indent="-864305" algn="l">
              <a:lnSpc>
                <a:spcPct val="120000"/>
              </a:lnSpc>
              <a:buSzPct val="75000"/>
              <a:buChar char="•"/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Responde el paciente a:</a:t>
            </a:r>
          </a:p>
          <a:p>
            <a:pPr marL="1605138" lvl="2" indent="-716138" algn="l">
              <a:lnSpc>
                <a:spcPct val="120000"/>
              </a:lnSpc>
              <a:buSzPct val="75000"/>
              <a:buChar char="•"/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¿La </a:t>
            </a:r>
            <a:r>
              <a:rPr>
                <a:solidFill>
                  <a:srgbClr val="EACC20"/>
                </a:solidFill>
              </a:rPr>
              <a:t>V</a:t>
            </a:r>
            <a:r>
              <a:t>oz?</a:t>
            </a:r>
          </a:p>
          <a:p>
            <a:pPr marL="1605138" lvl="2" indent="-716138" algn="l">
              <a:lnSpc>
                <a:spcPct val="120000"/>
              </a:lnSpc>
              <a:buSzPct val="75000"/>
              <a:buChar char="•"/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¿El </a:t>
            </a:r>
            <a:r>
              <a:rPr>
                <a:solidFill>
                  <a:srgbClr val="EACC20"/>
                </a:solidFill>
              </a:rPr>
              <a:t>D</a:t>
            </a:r>
            <a:r>
              <a:t>olor?</a:t>
            </a:r>
          </a:p>
          <a:p>
            <a:pPr marL="864305" indent="-864305" algn="l">
              <a:lnSpc>
                <a:spcPct val="120000"/>
              </a:lnSpc>
              <a:buSzPct val="75000"/>
              <a:buChar char="•"/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¿Está el paciente </a:t>
            </a:r>
            <a:r>
              <a:rPr>
                <a:solidFill>
                  <a:srgbClr val="EACC20"/>
                </a:solidFill>
              </a:rPr>
              <a:t>I</a:t>
            </a:r>
            <a:r>
              <a:t>nconsciente?</a:t>
            </a:r>
          </a:p>
        </p:txBody>
      </p:sp>
      <p:sp>
        <p:nvSpPr>
          <p:cNvPr id="266" name="Shape 26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67" name="Shape 267"/>
          <p:cNvSpPr/>
          <p:nvPr/>
        </p:nvSpPr>
        <p:spPr>
          <a:xfrm>
            <a:off x="5582772" y="2971344"/>
            <a:ext cx="3812479" cy="1450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marL="1061861" indent="-1061861" algn="l">
              <a:buSzPct val="45000"/>
              <a:buBlip>
                <a:blip r:embed="rId2"/>
              </a:buBlip>
              <a:defRPr sz="8600">
                <a:solidFill>
                  <a:srgbClr val="EACC2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AVDI</a:t>
            </a:r>
          </a:p>
        </p:txBody>
      </p:sp>
      <p:sp>
        <p:nvSpPr>
          <p:cNvPr id="268" name="Shape 268"/>
          <p:cNvSpPr/>
          <p:nvPr/>
        </p:nvSpPr>
        <p:spPr>
          <a:xfrm>
            <a:off x="5582772" y="11175668"/>
            <a:ext cx="4553767" cy="1450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marL="1061861" indent="-1061861" algn="l">
              <a:buSzPct val="45000"/>
              <a:buBlip>
                <a:blip r:embed="rId2"/>
              </a:buBlip>
              <a:defRPr sz="8600">
                <a:solidFill>
                  <a:srgbClr val="EACC2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Pupilas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11403793" y="585787"/>
            <a:ext cx="1576414" cy="3114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</a:t>
            </a:r>
          </a:p>
        </p:txBody>
      </p:sp>
      <p:sp>
        <p:nvSpPr>
          <p:cNvPr id="271" name="Shape 271"/>
          <p:cNvSpPr/>
          <p:nvPr/>
        </p:nvSpPr>
        <p:spPr>
          <a:xfrm>
            <a:off x="4233680" y="4871402"/>
            <a:ext cx="15916640" cy="549719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120000"/>
              </a:lnSpc>
              <a:defRPr sz="10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Exposición</a:t>
            </a:r>
          </a:p>
          <a:p>
            <a:pPr>
              <a:lnSpc>
                <a:spcPct val="120000"/>
              </a:lnSpc>
              <a:defRPr sz="10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y</a:t>
            </a:r>
          </a:p>
          <a:p>
            <a:pPr>
              <a:lnSpc>
                <a:spcPct val="120000"/>
              </a:lnSpc>
              <a:defRPr sz="10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Control de la temperatura</a:t>
            </a:r>
          </a:p>
        </p:txBody>
      </p:sp>
      <p:sp>
        <p:nvSpPr>
          <p:cNvPr id="272" name="Shape 27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9013105" y="1665287"/>
            <a:ext cx="6357790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Exposición</a:t>
            </a:r>
          </a:p>
        </p:txBody>
      </p:sp>
      <p:sp>
        <p:nvSpPr>
          <p:cNvPr id="275" name="Shape 275"/>
          <p:cNvSpPr/>
          <p:nvPr/>
        </p:nvSpPr>
        <p:spPr>
          <a:xfrm>
            <a:off x="4690629" y="5516562"/>
            <a:ext cx="15764743" cy="2682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¿Existen lesiones ocultas bajo la ropa?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Mantenga al paciente abrigado</a:t>
            </a:r>
          </a:p>
        </p:txBody>
      </p:sp>
      <p:sp>
        <p:nvSpPr>
          <p:cNvPr id="276" name="Shape 27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6414392" y="1522412"/>
            <a:ext cx="11555216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Primaria</a:t>
            </a:r>
          </a:p>
        </p:txBody>
      </p:sp>
      <p:sp>
        <p:nvSpPr>
          <p:cNvPr id="279" name="Shape 279"/>
          <p:cNvSpPr/>
          <p:nvPr/>
        </p:nvSpPr>
        <p:spPr>
          <a:xfrm>
            <a:off x="5447513" y="4860925"/>
            <a:ext cx="12584098" cy="6899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4916" indent="-814916" algn="l">
              <a:lnSpc>
                <a:spcPct val="15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Monitorización</a:t>
            </a:r>
          </a:p>
          <a:p>
            <a:pPr marL="814916" indent="-814916" algn="l">
              <a:lnSpc>
                <a:spcPct val="15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Exámenes complementarios</a:t>
            </a:r>
          </a:p>
          <a:p>
            <a:pPr marL="1703916" lvl="2" indent="-814916" algn="l">
              <a:lnSpc>
                <a:spcPct val="15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Rayos X</a:t>
            </a:r>
          </a:p>
          <a:p>
            <a:pPr marL="814916" indent="-814916" algn="l">
              <a:lnSpc>
                <a:spcPct val="15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Procedimientos</a:t>
            </a:r>
          </a:p>
          <a:p>
            <a:pPr marL="814916" indent="-814916" algn="l">
              <a:lnSpc>
                <a:spcPct val="15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Analgesia - preferiblemente I.V.</a:t>
            </a:r>
          </a:p>
        </p:txBody>
      </p:sp>
      <p:sp>
        <p:nvSpPr>
          <p:cNvPr id="280" name="Shape 28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83" name="Shape 283"/>
          <p:cNvSpPr/>
          <p:nvPr/>
        </p:nvSpPr>
        <p:spPr>
          <a:xfrm>
            <a:off x="4699397" y="1292225"/>
            <a:ext cx="14985207" cy="1844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1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Revaluación del ABCDE</a:t>
            </a:r>
          </a:p>
        </p:txBody>
      </p:sp>
      <p:sp>
        <p:nvSpPr>
          <p:cNvPr id="284" name="Shape 284"/>
          <p:cNvSpPr/>
          <p:nvPr/>
        </p:nvSpPr>
        <p:spPr>
          <a:xfrm>
            <a:off x="4275491" y="5135562"/>
            <a:ext cx="15833017" cy="3444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50000"/>
              </a:lnSpc>
              <a:defRPr sz="9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Cada vez que el paciente esté o se torne inestable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87" name="Shape 287"/>
          <p:cNvSpPr/>
          <p:nvPr/>
        </p:nvSpPr>
        <p:spPr>
          <a:xfrm>
            <a:off x="6414392" y="808037"/>
            <a:ext cx="11555216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Primaria</a:t>
            </a:r>
          </a:p>
        </p:txBody>
      </p:sp>
      <p:sp>
        <p:nvSpPr>
          <p:cNvPr id="288" name="Shape 288"/>
          <p:cNvSpPr/>
          <p:nvPr/>
        </p:nvSpPr>
        <p:spPr>
          <a:xfrm>
            <a:off x="7144969" y="2978149"/>
            <a:ext cx="10094062" cy="8664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0404"/>
            </a:gs>
            <a:gs pos="100000">
              <a:srgbClr val="B82103"/>
            </a:gs>
          </a:gsLst>
          <a:lin ang="1278155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91" name="Shape 291"/>
          <p:cNvSpPr/>
          <p:nvPr/>
        </p:nvSpPr>
        <p:spPr>
          <a:xfrm>
            <a:off x="6414392" y="808037"/>
            <a:ext cx="11555216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Primaria</a:t>
            </a:r>
          </a:p>
        </p:txBody>
      </p:sp>
      <p:sp>
        <p:nvSpPr>
          <p:cNvPr id="292" name="Shape 292"/>
          <p:cNvSpPr/>
          <p:nvPr/>
        </p:nvSpPr>
        <p:spPr>
          <a:xfrm>
            <a:off x="10443133" y="2682080"/>
            <a:ext cx="3497734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Resumen</a:t>
            </a:r>
          </a:p>
        </p:txBody>
      </p:sp>
      <p:sp>
        <p:nvSpPr>
          <p:cNvPr id="293" name="Shape 293"/>
          <p:cNvSpPr/>
          <p:nvPr/>
        </p:nvSpPr>
        <p:spPr>
          <a:xfrm>
            <a:off x="4894616" y="5030787"/>
            <a:ext cx="15833017" cy="59404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Examen sistemático 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Rápida - 5 minutos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Tratar a medida que se encuentra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Repetir en caso de inestabilidad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A235"/>
            </a:gs>
            <a:gs pos="38317">
              <a:srgbClr val="2F6B20"/>
            </a:gs>
            <a:gs pos="100000">
              <a:srgbClr val="01340B"/>
            </a:gs>
          </a:gsLst>
          <a:lin ang="29438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296" name="Shape 296"/>
          <p:cNvSpPr/>
          <p:nvPr/>
        </p:nvSpPr>
        <p:spPr>
          <a:xfrm>
            <a:off x="5498926" y="808037"/>
            <a:ext cx="1338614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Vía Aérea y Ventilación</a:t>
            </a:r>
          </a:p>
        </p:txBody>
      </p:sp>
      <p:sp>
        <p:nvSpPr>
          <p:cNvPr id="297" name="Shape 297"/>
          <p:cNvSpPr/>
          <p:nvPr/>
        </p:nvSpPr>
        <p:spPr>
          <a:xfrm>
            <a:off x="5457712" y="4111017"/>
            <a:ext cx="7024733" cy="119071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Al concluir</a:t>
            </a:r>
            <a:r>
              <a:rPr lang="es-ES_tradnl" dirty="0"/>
              <a:t>,</a:t>
            </a:r>
            <a:r>
              <a:rPr dirty="0"/>
              <a:t> usted:</a:t>
            </a:r>
          </a:p>
        </p:txBody>
      </p:sp>
      <p:sp>
        <p:nvSpPr>
          <p:cNvPr id="298" name="Shape 298"/>
          <p:cNvSpPr/>
          <p:nvPr/>
        </p:nvSpPr>
        <p:spPr>
          <a:xfrm>
            <a:off x="5085116" y="5617575"/>
            <a:ext cx="14597279" cy="524310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Entenderá el abordaje estructurado de la vía aérea y la ventilación</a:t>
            </a:r>
            <a:r>
              <a:rPr lang="es-ES_tradnl" dirty="0"/>
              <a:t>.</a:t>
            </a:r>
            <a:endParaRPr dirty="0"/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Será capaz de reconocer y manejar los problemas de la vía aérea y la ventilación</a:t>
            </a:r>
            <a:r>
              <a:rPr lang="es-ES_tradnl" dirty="0"/>
              <a:t>.</a:t>
            </a:r>
            <a:endParaRPr dirty="0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pic>
        <p:nvPicPr>
          <p:cNvPr id="301" name="face0005a jaw fracture.jpeg" descr="face0005a jaw fra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18089" y="4173448"/>
            <a:ext cx="7992448" cy="6745328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9330729" y="808037"/>
            <a:ext cx="572254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Escenario</a:t>
            </a:r>
          </a:p>
        </p:txBody>
      </p:sp>
      <p:sp>
        <p:nvSpPr>
          <p:cNvPr id="303" name="Shape 303"/>
          <p:cNvSpPr/>
          <p:nvPr/>
        </p:nvSpPr>
        <p:spPr>
          <a:xfrm>
            <a:off x="4037366" y="3919158"/>
            <a:ext cx="8530487" cy="7253908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Un hombre de 25 años cae de la parte posterior de un camión y se golpea la cabeza.</a:t>
            </a:r>
          </a:p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Al llegar a su hospital está inconsciente y su respiración es ruidosa.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A235"/>
            </a:gs>
            <a:gs pos="38317">
              <a:srgbClr val="2F6B20"/>
            </a:gs>
            <a:gs pos="100000">
              <a:srgbClr val="01340B"/>
            </a:gs>
          </a:gsLst>
          <a:lin ang="29438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34" name="Shape 134"/>
          <p:cNvSpPr/>
          <p:nvPr/>
        </p:nvSpPr>
        <p:spPr>
          <a:xfrm>
            <a:off x="6183188" y="808037"/>
            <a:ext cx="1201762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Curso PTC de 2 días</a:t>
            </a:r>
          </a:p>
        </p:txBody>
      </p:sp>
      <p:sp>
        <p:nvSpPr>
          <p:cNvPr id="135" name="Shape 135"/>
          <p:cNvSpPr/>
          <p:nvPr/>
        </p:nvSpPr>
        <p:spPr>
          <a:xfrm>
            <a:off x="2856736" y="3666984"/>
            <a:ext cx="16299279" cy="1171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Al final del curso usted podrá:</a:t>
            </a:r>
          </a:p>
        </p:txBody>
      </p:sp>
      <p:sp>
        <p:nvSpPr>
          <p:cNvPr id="136" name="Shape 136"/>
          <p:cNvSpPr/>
          <p:nvPr/>
        </p:nvSpPr>
        <p:spPr>
          <a:xfrm>
            <a:off x="4996514" y="5272115"/>
            <a:ext cx="16888172" cy="6535762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Entender y aplicar un sistema para evaluar y tratar pacientes de trauma.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Obtener el conocimiento, habilidades y aptitudes comprendidas en los principios de PTC.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Aplicar los principios de PTC en su lugar de trabajo.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pic>
        <p:nvPicPr>
          <p:cNvPr id="306" name="face0005a jaw fracture.jpeg" descr="face0005a jaw fra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18089" y="4173448"/>
            <a:ext cx="7992448" cy="6745328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5277073" y="808037"/>
            <a:ext cx="1382985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Preguntas del escenario</a:t>
            </a:r>
          </a:p>
        </p:txBody>
      </p:sp>
      <p:sp>
        <p:nvSpPr>
          <p:cNvPr id="308" name="Shape 308"/>
          <p:cNvSpPr/>
          <p:nvPr/>
        </p:nvSpPr>
        <p:spPr>
          <a:xfrm>
            <a:off x="3375825" y="2860926"/>
            <a:ext cx="9348948" cy="10275248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17361" indent="-617361" algn="l">
              <a:lnSpc>
                <a:spcPct val="120000"/>
              </a:lnSpc>
              <a:buSzPct val="45000"/>
              <a:buBlip>
                <a:blip r:embed="rId3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¿Cómo evaluaría rápidamente la vía aérea?</a:t>
            </a:r>
          </a:p>
          <a:p>
            <a:pPr marL="617361" indent="-617361" algn="l">
              <a:lnSpc>
                <a:spcPct val="120000"/>
              </a:lnSpc>
              <a:buSzPct val="45000"/>
              <a:buBlip>
                <a:blip r:embed="rId3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617361" indent="-617361" algn="l">
              <a:lnSpc>
                <a:spcPct val="120000"/>
              </a:lnSpc>
              <a:buSzPct val="45000"/>
              <a:buBlip>
                <a:blip r:embed="rId3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¿Cuáles son los signos de obstrucción de la vía aérea?</a:t>
            </a:r>
          </a:p>
          <a:p>
            <a:pPr marL="617361" indent="-617361" algn="l">
              <a:lnSpc>
                <a:spcPct val="120000"/>
              </a:lnSpc>
              <a:buSzPct val="45000"/>
              <a:buBlip>
                <a:blip r:embed="rId3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617361" indent="-617361" algn="l">
              <a:lnSpc>
                <a:spcPct val="120000"/>
              </a:lnSpc>
              <a:buSzPct val="45000"/>
              <a:buBlip>
                <a:blip r:embed="rId3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¿Cómo despejaría la vía aérea del paciente?</a:t>
            </a:r>
          </a:p>
          <a:p>
            <a:pPr marL="617361" indent="-617361" algn="l">
              <a:lnSpc>
                <a:spcPct val="120000"/>
              </a:lnSpc>
              <a:buSzPct val="45000"/>
              <a:buBlip>
                <a:blip r:embed="rId3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617361" indent="-617361" algn="l">
              <a:lnSpc>
                <a:spcPct val="120000"/>
              </a:lnSpc>
              <a:buSzPct val="45000"/>
              <a:buBlip>
                <a:blip r:embed="rId3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¿Cómo inmovilizaría la columna cervical del paciente?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11" name="Shape 311"/>
          <p:cNvSpPr/>
          <p:nvPr/>
        </p:nvSpPr>
        <p:spPr>
          <a:xfrm>
            <a:off x="4392017" y="703262"/>
            <a:ext cx="15599966" cy="1450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8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rápida de la vía aérea</a:t>
            </a:r>
          </a:p>
        </p:txBody>
      </p:sp>
      <p:sp>
        <p:nvSpPr>
          <p:cNvPr id="312" name="Shape 312"/>
          <p:cNvSpPr/>
          <p:nvPr/>
        </p:nvSpPr>
        <p:spPr>
          <a:xfrm>
            <a:off x="6633964" y="2706644"/>
            <a:ext cx="11116073" cy="1196976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Inmovilice la columna cervical</a:t>
            </a:r>
          </a:p>
        </p:txBody>
      </p:sp>
      <p:sp>
        <p:nvSpPr>
          <p:cNvPr id="313" name="Shape 313"/>
          <p:cNvSpPr/>
          <p:nvPr/>
        </p:nvSpPr>
        <p:spPr>
          <a:xfrm>
            <a:off x="7303746" y="5417718"/>
            <a:ext cx="9776508" cy="1196976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¿Puede hablar el paciente?</a:t>
            </a:r>
          </a:p>
        </p:txBody>
      </p:sp>
      <p:sp>
        <p:nvSpPr>
          <p:cNvPr id="314" name="Shape 314"/>
          <p:cNvSpPr/>
          <p:nvPr/>
        </p:nvSpPr>
        <p:spPr>
          <a:xfrm>
            <a:off x="3677542" y="8149232"/>
            <a:ext cx="7940912" cy="3495676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5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Si</a:t>
            </a:r>
          </a:p>
          <a:p>
            <a:pPr>
              <a:defRPr sz="5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Vía Aérea OK</a:t>
            </a:r>
          </a:p>
          <a:p>
            <a:pPr>
              <a:defRPr sz="54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Administre oxígeno y </a:t>
            </a:r>
            <a:r>
              <a:rPr lang="es-ES_tradnl" dirty="0"/>
              <a:t>l</a:t>
            </a:r>
            <a:r>
              <a:rPr dirty="0"/>
              <a:t>uego B</a:t>
            </a:r>
          </a:p>
        </p:txBody>
      </p:sp>
      <p:sp>
        <p:nvSpPr>
          <p:cNvPr id="315" name="Shape 315"/>
          <p:cNvSpPr/>
          <p:nvPr/>
        </p:nvSpPr>
        <p:spPr>
          <a:xfrm>
            <a:off x="12595324" y="8156178"/>
            <a:ext cx="7940911" cy="4321176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5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NO</a:t>
            </a:r>
          </a:p>
          <a:p>
            <a:pPr>
              <a:defRPr sz="5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Vía Aérea NO OK</a:t>
            </a:r>
          </a:p>
          <a:p>
            <a:pPr>
              <a:defRPr sz="54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Despeje la Vía Aérea </a:t>
            </a:r>
          </a:p>
          <a:p>
            <a:pPr>
              <a:defRPr sz="54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Administre oxígeno y </a:t>
            </a:r>
            <a:r>
              <a:rPr lang="es-ES_tradnl" dirty="0"/>
              <a:t>l</a:t>
            </a:r>
            <a:r>
              <a:rPr dirty="0"/>
              <a:t>uego B</a:t>
            </a:r>
          </a:p>
        </p:txBody>
      </p:sp>
      <p:sp>
        <p:nvSpPr>
          <p:cNvPr id="316" name="Shape 316"/>
          <p:cNvSpPr/>
          <p:nvPr/>
        </p:nvSpPr>
        <p:spPr>
          <a:xfrm rot="16200000" flipH="1">
            <a:off x="11642266" y="4232369"/>
            <a:ext cx="1099468" cy="865809"/>
          </a:xfrm>
          <a:prstGeom prst="rightArrow">
            <a:avLst>
              <a:gd name="adj1" fmla="val 32000"/>
              <a:gd name="adj2" fmla="val 81383"/>
            </a:avLst>
          </a:prstGeom>
          <a:blipFill>
            <a:blip r:embed="rId2"/>
          </a:blipFill>
          <a:ln w="508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Shape 317"/>
          <p:cNvSpPr/>
          <p:nvPr/>
        </p:nvSpPr>
        <p:spPr>
          <a:xfrm rot="16200000" flipH="1">
            <a:off x="7098264" y="6909849"/>
            <a:ext cx="1099469" cy="865809"/>
          </a:xfrm>
          <a:prstGeom prst="rightArrow">
            <a:avLst>
              <a:gd name="adj1" fmla="val 32000"/>
              <a:gd name="adj2" fmla="val 81383"/>
            </a:avLst>
          </a:prstGeom>
          <a:blipFill>
            <a:blip r:embed="rId2"/>
          </a:blipFill>
          <a:ln w="508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" name="Shape 318"/>
          <p:cNvSpPr/>
          <p:nvPr/>
        </p:nvSpPr>
        <p:spPr>
          <a:xfrm rot="16200000" flipH="1">
            <a:off x="16016045" y="6909849"/>
            <a:ext cx="1099469" cy="865809"/>
          </a:xfrm>
          <a:prstGeom prst="rightArrow">
            <a:avLst>
              <a:gd name="adj1" fmla="val 32000"/>
              <a:gd name="adj2" fmla="val 81383"/>
            </a:avLst>
          </a:prstGeom>
          <a:blipFill>
            <a:blip r:embed="rId2"/>
          </a:blipFill>
          <a:ln w="508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21" name="Shape 321"/>
          <p:cNvSpPr/>
          <p:nvPr/>
        </p:nvSpPr>
        <p:spPr>
          <a:xfrm>
            <a:off x="6956127" y="808037"/>
            <a:ext cx="10471746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Columna Cervical</a:t>
            </a:r>
          </a:p>
        </p:txBody>
      </p:sp>
      <p:sp>
        <p:nvSpPr>
          <p:cNvPr id="322" name="Shape 322"/>
          <p:cNvSpPr/>
          <p:nvPr/>
        </p:nvSpPr>
        <p:spPr>
          <a:xfrm>
            <a:off x="4309629" y="4381790"/>
            <a:ext cx="15764743" cy="657167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Asuma lesión de columna cervical en todo paciente severamente</a:t>
            </a:r>
            <a:r>
              <a:rPr lang="es-ES_tradnl" dirty="0"/>
              <a:t> lesionado</a:t>
            </a:r>
            <a:r>
              <a:rPr dirty="0"/>
              <a:t>.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Movilizar excesivamente la columna cervical puede producir parálisis.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25" name="Shape 325"/>
          <p:cNvSpPr/>
          <p:nvPr/>
        </p:nvSpPr>
        <p:spPr>
          <a:xfrm>
            <a:off x="6772646" y="728662"/>
            <a:ext cx="10838707" cy="2924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Columna Cervical</a:t>
            </a:r>
          </a:p>
          <a:p>
            <a:pPr>
              <a:defRPr sz="8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Técnicas Básicas</a:t>
            </a:r>
          </a:p>
        </p:txBody>
      </p:sp>
      <p:sp>
        <p:nvSpPr>
          <p:cNvPr id="326" name="Shape 326"/>
          <p:cNvSpPr/>
          <p:nvPr/>
        </p:nvSpPr>
        <p:spPr>
          <a:xfrm>
            <a:off x="4523942" y="4906344"/>
            <a:ext cx="8540717" cy="802195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Inmovilización manual (con las manos)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Collar Cervical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Bolsas de Arena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Cinta Adhesiva</a:t>
            </a:r>
          </a:p>
        </p:txBody>
      </p:sp>
      <p:pic>
        <p:nvPicPr>
          <p:cNvPr id="327" name="P1070006.jpg" descr="P107000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75294" y="3938877"/>
            <a:ext cx="5602020" cy="4649597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328" name="P1070013.jpg" descr="P107001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75294" y="8701925"/>
            <a:ext cx="5602020" cy="4597353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31" name="Shape 331"/>
          <p:cNvSpPr/>
          <p:nvPr/>
        </p:nvSpPr>
        <p:spPr>
          <a:xfrm>
            <a:off x="4585394" y="808037"/>
            <a:ext cx="1521321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de la Vía Aérea</a:t>
            </a:r>
          </a:p>
        </p:txBody>
      </p:sp>
      <p:sp>
        <p:nvSpPr>
          <p:cNvPr id="332" name="Shape 332"/>
          <p:cNvSpPr/>
          <p:nvPr/>
        </p:nvSpPr>
        <p:spPr>
          <a:xfrm>
            <a:off x="11810566" y="3165474"/>
            <a:ext cx="8540718" cy="419417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592666" indent="-592666" algn="l">
              <a:lnSpc>
                <a:spcPct val="12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Nivel de conciencia</a:t>
            </a:r>
          </a:p>
          <a:p>
            <a:pPr marL="592666" indent="-592666" algn="l">
              <a:lnSpc>
                <a:spcPct val="12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Color</a:t>
            </a:r>
          </a:p>
          <a:p>
            <a:pPr marL="592666" indent="-592666" algn="l">
              <a:lnSpc>
                <a:spcPct val="12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Movimientos del tórax</a:t>
            </a:r>
          </a:p>
          <a:p>
            <a:pPr marL="592666" indent="-592666" algn="l">
              <a:lnSpc>
                <a:spcPct val="12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Dificultad respiratoria</a:t>
            </a:r>
          </a:p>
          <a:p>
            <a:pPr marL="592666" indent="-592666" algn="l">
              <a:lnSpc>
                <a:spcPct val="12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Cuerpos extraños</a:t>
            </a:r>
          </a:p>
        </p:txBody>
      </p:sp>
      <p:sp>
        <p:nvSpPr>
          <p:cNvPr id="333" name="Shape 333"/>
          <p:cNvSpPr/>
          <p:nvPr/>
        </p:nvSpPr>
        <p:spPr>
          <a:xfrm>
            <a:off x="11810566" y="8869461"/>
            <a:ext cx="8540718" cy="8413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592666" indent="-592666" algn="l">
              <a:lnSpc>
                <a:spcPct val="12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Respiración ruidosa</a:t>
            </a:r>
          </a:p>
        </p:txBody>
      </p:sp>
      <p:sp>
        <p:nvSpPr>
          <p:cNvPr id="334" name="Shape 334"/>
          <p:cNvSpPr/>
          <p:nvPr/>
        </p:nvSpPr>
        <p:spPr>
          <a:xfrm>
            <a:off x="11810566" y="10953949"/>
            <a:ext cx="8540718" cy="1679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592666" indent="-592666" algn="l">
              <a:lnSpc>
                <a:spcPct val="12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Dolor</a:t>
            </a:r>
          </a:p>
          <a:p>
            <a:pPr marL="592666" indent="-592666" algn="l">
              <a:lnSpc>
                <a:spcPct val="12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Crepitaciones</a:t>
            </a:r>
          </a:p>
        </p:txBody>
      </p:sp>
      <p:sp>
        <p:nvSpPr>
          <p:cNvPr id="335" name="Shape 335"/>
          <p:cNvSpPr/>
          <p:nvPr/>
        </p:nvSpPr>
        <p:spPr>
          <a:xfrm>
            <a:off x="5619317" y="4651375"/>
            <a:ext cx="4645606" cy="12223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710651" indent="-710651" algn="l">
              <a:lnSpc>
                <a:spcPct val="12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Observe</a:t>
            </a:r>
          </a:p>
        </p:txBody>
      </p:sp>
      <p:sp>
        <p:nvSpPr>
          <p:cNvPr id="336" name="Shape 336"/>
          <p:cNvSpPr/>
          <p:nvPr/>
        </p:nvSpPr>
        <p:spPr>
          <a:xfrm>
            <a:off x="5619317" y="8678961"/>
            <a:ext cx="4645606" cy="12223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710651" indent="-710651" algn="l">
              <a:lnSpc>
                <a:spcPct val="12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Escuche</a:t>
            </a:r>
          </a:p>
        </p:txBody>
      </p:sp>
      <p:sp>
        <p:nvSpPr>
          <p:cNvPr id="337" name="Shape 337"/>
          <p:cNvSpPr/>
          <p:nvPr/>
        </p:nvSpPr>
        <p:spPr>
          <a:xfrm>
            <a:off x="5619317" y="11182549"/>
            <a:ext cx="4645606" cy="12223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710651" indent="-710651" algn="l">
              <a:lnSpc>
                <a:spcPct val="12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Sienta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40" name="Shape 340"/>
          <p:cNvSpPr/>
          <p:nvPr/>
        </p:nvSpPr>
        <p:spPr>
          <a:xfrm>
            <a:off x="4401914" y="658812"/>
            <a:ext cx="15580172" cy="28733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 de la Vía Aérea</a:t>
            </a:r>
          </a:p>
          <a:p>
            <a:pPr>
              <a:defRPr sz="7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Signos de Obstrucción</a:t>
            </a:r>
          </a:p>
        </p:txBody>
      </p:sp>
      <p:sp>
        <p:nvSpPr>
          <p:cNvPr id="341" name="Shape 341"/>
          <p:cNvSpPr/>
          <p:nvPr/>
        </p:nvSpPr>
        <p:spPr>
          <a:xfrm>
            <a:off x="4309629" y="4548920"/>
            <a:ext cx="15764743" cy="701103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Respiración ruidosa</a:t>
            </a:r>
          </a:p>
          <a:p>
            <a:pPr marL="2024944" lvl="3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Ronquidos, gorgoteo, estridor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Agitación (hipoxia)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Uso de músculos accesorios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Movimiento paradójico del tórax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Cianosis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44" name="Shape 344"/>
          <p:cNvSpPr/>
          <p:nvPr/>
        </p:nvSpPr>
        <p:spPr>
          <a:xfrm>
            <a:off x="5345435" y="728662"/>
            <a:ext cx="13693131" cy="2924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 de la Vía Aérea</a:t>
            </a:r>
          </a:p>
          <a:p>
            <a:pPr>
              <a:defRPr sz="8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Técnicas Básicas</a:t>
            </a:r>
          </a:p>
        </p:txBody>
      </p:sp>
      <p:sp>
        <p:nvSpPr>
          <p:cNvPr id="345" name="Shape 345"/>
          <p:cNvSpPr/>
          <p:nvPr/>
        </p:nvSpPr>
        <p:spPr>
          <a:xfrm>
            <a:off x="5214504" y="5138935"/>
            <a:ext cx="6207001" cy="25177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710651" indent="-710651" algn="l">
              <a:lnSpc>
                <a:spcPct val="12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Elevación del mentón</a:t>
            </a:r>
          </a:p>
        </p:txBody>
      </p:sp>
      <p:sp>
        <p:nvSpPr>
          <p:cNvPr id="346" name="Shape 346"/>
          <p:cNvSpPr/>
          <p:nvPr/>
        </p:nvSpPr>
        <p:spPr>
          <a:xfrm>
            <a:off x="5214504" y="9555522"/>
            <a:ext cx="6859519" cy="25177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710651" indent="-710651" algn="l">
              <a:lnSpc>
                <a:spcPct val="12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Protrusión de la mandíbula</a:t>
            </a:r>
          </a:p>
        </p:txBody>
      </p:sp>
      <p:pic>
        <p:nvPicPr>
          <p:cNvPr id="347" name="ATLS chin lift.jpg" descr="ATLS chin lift.jp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2539034" y="3858066"/>
            <a:ext cx="5519085" cy="4526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tls jaw thrust.jpg" descr="atls jaw thrus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25375" y="8551291"/>
            <a:ext cx="5546424" cy="4526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51" name="Shape 351"/>
          <p:cNvSpPr/>
          <p:nvPr/>
        </p:nvSpPr>
        <p:spPr>
          <a:xfrm>
            <a:off x="5345435" y="728662"/>
            <a:ext cx="13693131" cy="2924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 de la Vía Aérea</a:t>
            </a:r>
          </a:p>
          <a:p>
            <a:pPr>
              <a:defRPr sz="8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Accesorios</a:t>
            </a:r>
          </a:p>
        </p:txBody>
      </p:sp>
      <p:sp>
        <p:nvSpPr>
          <p:cNvPr id="352" name="Shape 352"/>
          <p:cNvSpPr/>
          <p:nvPr/>
        </p:nvSpPr>
        <p:spPr>
          <a:xfrm>
            <a:off x="4247717" y="3954270"/>
            <a:ext cx="9263929" cy="8977458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Aspiración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Cánula orofaríngea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Cánula nasofaríngea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Dispositivo Bolsa-</a:t>
            </a:r>
            <a:r>
              <a:rPr lang="es-ES_tradnl" dirty="0"/>
              <a:t>V</a:t>
            </a:r>
            <a:r>
              <a:rPr dirty="0"/>
              <a:t>álvula-</a:t>
            </a:r>
            <a:r>
              <a:rPr lang="es-ES_tradnl" dirty="0"/>
              <a:t>M</a:t>
            </a:r>
            <a:r>
              <a:rPr dirty="0"/>
              <a:t>áscara (BVM)</a:t>
            </a:r>
          </a:p>
        </p:txBody>
      </p:sp>
      <p:pic>
        <p:nvPicPr>
          <p:cNvPr id="353" name="guedel.jpg" descr="guede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53442" y="4082378"/>
            <a:ext cx="5216012" cy="3356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Nasopharyngeal-Airway-PVC-Airway.jpg" descr="Nasopharyngeal-Airway-PVC-Airway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677255" y="7512343"/>
            <a:ext cx="5168387" cy="2539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ambubag.jpg" descr="C:\WINDOWS\Desktop\olympus pics\ALERT\ambubag.JPG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3677346" y="10124895"/>
            <a:ext cx="5168275" cy="3125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58" name="Shape 358"/>
          <p:cNvSpPr/>
          <p:nvPr/>
        </p:nvSpPr>
        <p:spPr>
          <a:xfrm>
            <a:off x="5345435" y="728662"/>
            <a:ext cx="13693131" cy="2924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 de la Vía Aérea</a:t>
            </a:r>
          </a:p>
          <a:p>
            <a:pPr>
              <a:defRPr sz="8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Técnicas Avanzadas</a:t>
            </a:r>
          </a:p>
        </p:txBody>
      </p:sp>
      <p:sp>
        <p:nvSpPr>
          <p:cNvPr id="359" name="Shape 359"/>
          <p:cNvSpPr/>
          <p:nvPr/>
        </p:nvSpPr>
        <p:spPr>
          <a:xfrm>
            <a:off x="4576310" y="5441413"/>
            <a:ext cx="15231380" cy="6035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Dispositivos extraglóticos (ej. LMA)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Intubación endotraqueal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Vía aérea quirúrgica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62" name="Shape 362"/>
          <p:cNvSpPr/>
          <p:nvPr/>
        </p:nvSpPr>
        <p:spPr>
          <a:xfrm>
            <a:off x="5041354" y="808037"/>
            <a:ext cx="1430129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Intubación Endotraqueal</a:t>
            </a:r>
          </a:p>
        </p:txBody>
      </p:sp>
      <p:sp>
        <p:nvSpPr>
          <p:cNvPr id="363" name="Shape 363"/>
          <p:cNvSpPr/>
          <p:nvPr/>
        </p:nvSpPr>
        <p:spPr>
          <a:xfrm>
            <a:off x="5004102" y="3421144"/>
            <a:ext cx="6746491" cy="1031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Intube al paciente si:</a:t>
            </a:r>
          </a:p>
        </p:txBody>
      </p:sp>
      <p:sp>
        <p:nvSpPr>
          <p:cNvPr id="364" name="Shape 364"/>
          <p:cNvSpPr/>
          <p:nvPr/>
        </p:nvSpPr>
        <p:spPr>
          <a:xfrm>
            <a:off x="5081418" y="7170125"/>
            <a:ext cx="10497109" cy="1031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Considere intubar al paciente si:</a:t>
            </a:r>
          </a:p>
        </p:txBody>
      </p:sp>
      <p:sp>
        <p:nvSpPr>
          <p:cNvPr id="365" name="Shape 365"/>
          <p:cNvSpPr/>
          <p:nvPr/>
        </p:nvSpPr>
        <p:spPr>
          <a:xfrm>
            <a:off x="3795745" y="10863804"/>
            <a:ext cx="16792511" cy="2149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Los pacientes mueren por falta de Oxigeno, no por falta de tubo.</a:t>
            </a:r>
          </a:p>
        </p:txBody>
      </p:sp>
      <p:sp>
        <p:nvSpPr>
          <p:cNvPr id="366" name="Shape 366"/>
          <p:cNvSpPr/>
          <p:nvPr/>
        </p:nvSpPr>
        <p:spPr>
          <a:xfrm>
            <a:off x="5476442" y="4952735"/>
            <a:ext cx="14360549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666750" indent="-666750" algn="l"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No es capaz de mantener despejada la vía aérea ni la ventilación usando técnicas básicas.</a:t>
            </a:r>
          </a:p>
        </p:txBody>
      </p:sp>
      <p:sp>
        <p:nvSpPr>
          <p:cNvPr id="367" name="Shape 367"/>
          <p:cNvSpPr/>
          <p:nvPr/>
        </p:nvSpPr>
        <p:spPr>
          <a:xfrm>
            <a:off x="5476442" y="8701715"/>
            <a:ext cx="14360549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66750" indent="-666750" algn="l"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Hay riesgo de aspiración</a:t>
            </a:r>
          </a:p>
          <a:p>
            <a:pPr marL="666750" indent="-666750" algn="l"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Es necesario controlar el CO</a:t>
            </a:r>
            <a:r>
              <a:rPr sz="4100" dirty="0"/>
              <a:t>2</a:t>
            </a:r>
            <a:r>
              <a:rPr dirty="0"/>
              <a:t> (ej. TEC)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39" name="Shape 139"/>
          <p:cNvSpPr/>
          <p:nvPr/>
        </p:nvSpPr>
        <p:spPr>
          <a:xfrm>
            <a:off x="4228378" y="942974"/>
            <a:ext cx="15927244" cy="4067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8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PTC enfatiza el cuidado básico del trauma utilizando los recursos disponibles</a:t>
            </a:r>
          </a:p>
        </p:txBody>
      </p:sp>
      <p:sp>
        <p:nvSpPr>
          <p:cNvPr id="140" name="Shape 140"/>
          <p:cNvSpPr/>
          <p:nvPr/>
        </p:nvSpPr>
        <p:spPr>
          <a:xfrm>
            <a:off x="4275491" y="6618287"/>
            <a:ext cx="15833018" cy="4003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150000"/>
              </a:lnSpc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¿Cuándo mueren los pacientes de trauma?</a:t>
            </a:r>
          </a:p>
          <a:p>
            <a:pPr>
              <a:lnSpc>
                <a:spcPct val="150000"/>
              </a:lnSpc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¿Cuáles son las secuelas comunes?</a:t>
            </a:r>
          </a:p>
          <a:p>
            <a:pPr>
              <a:lnSpc>
                <a:spcPct val="150000"/>
              </a:lnSpc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¿Qué recursos están disponibles?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70" name="Shape 370"/>
          <p:cNvSpPr/>
          <p:nvPr/>
        </p:nvSpPr>
        <p:spPr>
          <a:xfrm>
            <a:off x="6018733" y="1331912"/>
            <a:ext cx="1234653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Vía Aérea Quirúrgica</a:t>
            </a:r>
          </a:p>
        </p:txBody>
      </p:sp>
      <p:sp>
        <p:nvSpPr>
          <p:cNvPr id="371" name="Shape 371"/>
          <p:cNvSpPr/>
          <p:nvPr/>
        </p:nvSpPr>
        <p:spPr>
          <a:xfrm>
            <a:off x="3284163" y="4854674"/>
            <a:ext cx="6471619" cy="1336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Considérela si:</a:t>
            </a:r>
          </a:p>
        </p:txBody>
      </p:sp>
      <p:sp>
        <p:nvSpPr>
          <p:cNvPr id="372" name="Shape 372"/>
          <p:cNvSpPr/>
          <p:nvPr/>
        </p:nvSpPr>
        <p:spPr>
          <a:xfrm>
            <a:off x="3476192" y="6983015"/>
            <a:ext cx="9128310" cy="33813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10651" indent="-710651" algn="l">
              <a:lnSpc>
                <a:spcPct val="20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No se puede intubar</a:t>
            </a:r>
          </a:p>
          <a:p>
            <a:pPr marL="710651" indent="-710651" algn="l">
              <a:lnSpc>
                <a:spcPct val="200000"/>
              </a:lnSpc>
              <a:buSzPct val="45000"/>
              <a:buBlip>
                <a:blip r:embed="rId2"/>
              </a:buBlip>
              <a:defRPr sz="7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No se puede ventilar</a:t>
            </a:r>
          </a:p>
        </p:txBody>
      </p:sp>
      <p:pic>
        <p:nvPicPr>
          <p:cNvPr id="373" name="neck2.jpg" descr="neck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30994" y="6262704"/>
            <a:ext cx="7569306" cy="4821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76" name="Shape 376"/>
          <p:cNvSpPr/>
          <p:nvPr/>
        </p:nvSpPr>
        <p:spPr>
          <a:xfrm>
            <a:off x="8447509" y="5211762"/>
            <a:ext cx="7488982" cy="3292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Respiración</a:t>
            </a:r>
          </a:p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(Ventilación)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79" name="Shape 379"/>
          <p:cNvSpPr/>
          <p:nvPr/>
        </p:nvSpPr>
        <p:spPr>
          <a:xfrm>
            <a:off x="8736756" y="957262"/>
            <a:ext cx="6910488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Ventilación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Observe</a:t>
            </a:r>
          </a:p>
        </p:txBody>
      </p:sp>
      <p:sp>
        <p:nvSpPr>
          <p:cNvPr id="380" name="Shape 380"/>
          <p:cNvSpPr/>
          <p:nvPr/>
        </p:nvSpPr>
        <p:spPr>
          <a:xfrm>
            <a:off x="4576310" y="4265149"/>
            <a:ext cx="15231380" cy="7864331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Cianosis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Frecuencia respiratoria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Uso de músculos accesorios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Lesiones penetrantes del tórax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Tórax inestable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Herida torácica que succion</a:t>
            </a:r>
            <a:r>
              <a:rPr lang="es-ES_tradnl" dirty="0"/>
              <a:t>a</a:t>
            </a:r>
            <a:r>
              <a:rPr dirty="0"/>
              <a:t> aire</a:t>
            </a: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83" name="Shape 383"/>
          <p:cNvSpPr/>
          <p:nvPr/>
        </p:nvSpPr>
        <p:spPr>
          <a:xfrm>
            <a:off x="8736756" y="957262"/>
            <a:ext cx="6910488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Ventilación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Sienta</a:t>
            </a:r>
          </a:p>
        </p:txBody>
      </p:sp>
      <p:sp>
        <p:nvSpPr>
          <p:cNvPr id="384" name="Shape 384"/>
          <p:cNvSpPr/>
          <p:nvPr/>
        </p:nvSpPr>
        <p:spPr>
          <a:xfrm>
            <a:off x="4207542" y="4741326"/>
            <a:ext cx="15968916" cy="6721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Desplazamiento de la tráquea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Fracturas costales: dolor o crepitación ósea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Movimiento de la pared torácica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Enfisema subcutáneo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Percusión</a:t>
            </a: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87" name="Shape 387"/>
          <p:cNvSpPr/>
          <p:nvPr/>
        </p:nvSpPr>
        <p:spPr>
          <a:xfrm>
            <a:off x="8736756" y="957262"/>
            <a:ext cx="6910488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Ventilación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Escuche</a:t>
            </a:r>
          </a:p>
        </p:txBody>
      </p:sp>
      <p:sp>
        <p:nvSpPr>
          <p:cNvPr id="388" name="Shape 388"/>
          <p:cNvSpPr/>
          <p:nvPr/>
        </p:nvSpPr>
        <p:spPr>
          <a:xfrm>
            <a:off x="5928414" y="5866863"/>
            <a:ext cx="12527172" cy="4613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38388" indent="-938388" algn="l">
              <a:lnSpc>
                <a:spcPct val="150000"/>
              </a:lnSpc>
              <a:buSzPct val="45000"/>
              <a:buBlip>
                <a:blip r:embed="rId2"/>
              </a:buBlip>
              <a:defRPr sz="7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Sonidos respiratorios</a:t>
            </a:r>
          </a:p>
          <a:p>
            <a:pPr marL="938388" indent="-938388" algn="l">
              <a:lnSpc>
                <a:spcPct val="150000"/>
              </a:lnSpc>
              <a:buSzPct val="45000"/>
              <a:buBlip>
                <a:blip r:embed="rId2"/>
              </a:buBlip>
              <a:defRPr sz="7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Ruidos cardiacos</a:t>
            </a:r>
          </a:p>
          <a:p>
            <a:pPr marL="938388" indent="-938388" algn="l">
              <a:lnSpc>
                <a:spcPct val="150000"/>
              </a:lnSpc>
              <a:buSzPct val="45000"/>
              <a:buBlip>
                <a:blip r:embed="rId2"/>
              </a:buBlip>
              <a:defRPr sz="7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Ruidos intestinales</a:t>
            </a:r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91" name="Shape 391"/>
          <p:cNvSpPr/>
          <p:nvPr/>
        </p:nvSpPr>
        <p:spPr>
          <a:xfrm>
            <a:off x="8736756" y="957262"/>
            <a:ext cx="6910488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Ventilación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</a:t>
            </a:r>
          </a:p>
        </p:txBody>
      </p:sp>
      <p:sp>
        <p:nvSpPr>
          <p:cNvPr id="392" name="Shape 392"/>
          <p:cNvSpPr/>
          <p:nvPr/>
        </p:nvSpPr>
        <p:spPr>
          <a:xfrm>
            <a:off x="4207542" y="5951001"/>
            <a:ext cx="15968916" cy="4206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Administre oxígeno a flujos altos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Asista la ventilación si es necesario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Trate el neumotórax o hemotórax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95" name="Shape 395"/>
          <p:cNvSpPr/>
          <p:nvPr/>
        </p:nvSpPr>
        <p:spPr>
          <a:xfrm>
            <a:off x="8736756" y="957262"/>
            <a:ext cx="6910488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Ventilación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¡Alerta!</a:t>
            </a:r>
          </a:p>
        </p:txBody>
      </p:sp>
      <p:sp>
        <p:nvSpPr>
          <p:cNvPr id="396" name="Shape 396"/>
          <p:cNvSpPr/>
          <p:nvPr/>
        </p:nvSpPr>
        <p:spPr>
          <a:xfrm>
            <a:off x="4779042" y="4646149"/>
            <a:ext cx="10688029" cy="7864331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Lesión de la vía aérea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Neumotórax a tensión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Neumotórax abierto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/>
              <a:t>He</a:t>
            </a:r>
            <a:r>
              <a:t>motórax masivo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Tórax inestable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Contusión pulmonar</a:t>
            </a: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399" name="Shape 399"/>
          <p:cNvSpPr/>
          <p:nvPr/>
        </p:nvSpPr>
        <p:spPr>
          <a:xfrm>
            <a:off x="5590505" y="1522412"/>
            <a:ext cx="13202990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Neumotórax a tensión</a:t>
            </a:r>
          </a:p>
        </p:txBody>
      </p:sp>
      <p:pic>
        <p:nvPicPr>
          <p:cNvPr id="400" name="tension ptx.jpg" descr="C:\Documents and Settings\James de Courcy\Desktop\blast injuries\tension pt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6659" y="3642500"/>
            <a:ext cx="7890682" cy="9523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03" name="Shape 403"/>
          <p:cNvSpPr/>
          <p:nvPr/>
        </p:nvSpPr>
        <p:spPr>
          <a:xfrm>
            <a:off x="5407024" y="944562"/>
            <a:ext cx="13569951" cy="28733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Neumotórax a tensión</a:t>
            </a:r>
          </a:p>
          <a:p>
            <a:pPr>
              <a:defRPr sz="7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Signos</a:t>
            </a:r>
          </a:p>
        </p:txBody>
      </p:sp>
      <p:sp>
        <p:nvSpPr>
          <p:cNvPr id="404" name="Shape 404"/>
          <p:cNvSpPr/>
          <p:nvPr/>
        </p:nvSpPr>
        <p:spPr>
          <a:xfrm>
            <a:off x="4493292" y="3995201"/>
            <a:ext cx="15968916" cy="8689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Observe</a:t>
            </a:r>
          </a:p>
          <a:p>
            <a:pPr marL="1037166" lvl="1" indent="-592666" algn="l">
              <a:lnSpc>
                <a:spcPct val="15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Cianosis, frecuencia respiratoria aumentada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Sienta</a:t>
            </a:r>
          </a:p>
          <a:p>
            <a:pPr marL="1103018" lvl="1" indent="-658518" algn="l">
              <a:lnSpc>
                <a:spcPct val="15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Desviación de la tráquea, sobre-expansión</a:t>
            </a:r>
          </a:p>
          <a:p>
            <a:pPr marL="1103018" lvl="1" indent="-658518" algn="l">
              <a:lnSpc>
                <a:spcPct val="15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Hiperresonancia a la percusión del tórax</a:t>
            </a:r>
          </a:p>
          <a:p>
            <a:pPr marL="1103018" lvl="1" indent="-658518" algn="l">
              <a:lnSpc>
                <a:spcPct val="15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Disminución de la presión arterial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Escuche</a:t>
            </a:r>
          </a:p>
          <a:p>
            <a:pPr marL="1103018" lvl="1" indent="-658518" algn="l">
              <a:lnSpc>
                <a:spcPct val="15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Sonidos respiratorios disminuidos</a:t>
            </a: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07" name="Shape 407"/>
          <p:cNvSpPr/>
          <p:nvPr/>
        </p:nvSpPr>
        <p:spPr>
          <a:xfrm>
            <a:off x="5407024" y="944562"/>
            <a:ext cx="13569951" cy="28733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Neumotórax a tensión</a:t>
            </a:r>
          </a:p>
          <a:p>
            <a:pPr>
              <a:defRPr sz="7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</a:t>
            </a:r>
          </a:p>
        </p:txBody>
      </p:sp>
      <p:sp>
        <p:nvSpPr>
          <p:cNvPr id="408" name="Shape 408"/>
          <p:cNvSpPr/>
          <p:nvPr/>
        </p:nvSpPr>
        <p:spPr>
          <a:xfrm>
            <a:off x="4779042" y="4950876"/>
            <a:ext cx="14200140" cy="7254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Descompresión inmediata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Aguja gruesa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Segundo espacio intercostal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Línea medio-clavicular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Pleurostomía formal a continuación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43" name="Shape 143"/>
          <p:cNvSpPr/>
          <p:nvPr/>
        </p:nvSpPr>
        <p:spPr>
          <a:xfrm>
            <a:off x="4902795" y="110447"/>
            <a:ext cx="14168854" cy="316048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9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¿Cu</a:t>
            </a:r>
            <a:r>
              <a:rPr lang="es-ES_tradnl" dirty="0"/>
              <a:t>á</a:t>
            </a:r>
            <a:r>
              <a:rPr dirty="0"/>
              <a:t>ndo mueren los pacientes de trauma?</a:t>
            </a:r>
          </a:p>
        </p:txBody>
      </p:sp>
      <p:sp>
        <p:nvSpPr>
          <p:cNvPr id="144" name="Shape 144"/>
          <p:cNvSpPr/>
          <p:nvPr/>
        </p:nvSpPr>
        <p:spPr>
          <a:xfrm>
            <a:off x="3762608" y="4106068"/>
            <a:ext cx="7324478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Segundos - minutos</a:t>
            </a:r>
          </a:p>
        </p:txBody>
      </p:sp>
      <p:sp>
        <p:nvSpPr>
          <p:cNvPr id="145" name="Shape 145"/>
          <p:cNvSpPr/>
          <p:nvPr/>
        </p:nvSpPr>
        <p:spPr>
          <a:xfrm>
            <a:off x="12993152" y="4106068"/>
            <a:ext cx="7794328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(50% de las muertes)</a:t>
            </a:r>
          </a:p>
        </p:txBody>
      </p:sp>
      <p:sp>
        <p:nvSpPr>
          <p:cNvPr id="146" name="Shape 146"/>
          <p:cNvSpPr/>
          <p:nvPr/>
        </p:nvSpPr>
        <p:spPr>
          <a:xfrm>
            <a:off x="3593855" y="6606380"/>
            <a:ext cx="4042483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1 - 2 horas</a:t>
            </a:r>
          </a:p>
        </p:txBody>
      </p:sp>
      <p:sp>
        <p:nvSpPr>
          <p:cNvPr id="147" name="Shape 147"/>
          <p:cNvSpPr/>
          <p:nvPr/>
        </p:nvSpPr>
        <p:spPr>
          <a:xfrm>
            <a:off x="12993152" y="6804699"/>
            <a:ext cx="7794328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(35% de las muertes)</a:t>
            </a:r>
          </a:p>
        </p:txBody>
      </p:sp>
      <p:sp>
        <p:nvSpPr>
          <p:cNvPr id="148" name="Shape 148"/>
          <p:cNvSpPr/>
          <p:nvPr/>
        </p:nvSpPr>
        <p:spPr>
          <a:xfrm>
            <a:off x="3707076" y="10178256"/>
            <a:ext cx="5816291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Días a Semanas</a:t>
            </a:r>
          </a:p>
        </p:txBody>
      </p:sp>
      <p:sp>
        <p:nvSpPr>
          <p:cNvPr id="149" name="Shape 149"/>
          <p:cNvSpPr/>
          <p:nvPr/>
        </p:nvSpPr>
        <p:spPr>
          <a:xfrm>
            <a:off x="12993152" y="10178256"/>
            <a:ext cx="7794328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(15% de las muertes)</a:t>
            </a:r>
          </a:p>
        </p:txBody>
      </p:sp>
      <p:sp>
        <p:nvSpPr>
          <p:cNvPr id="150" name="Shape 150"/>
          <p:cNvSpPr/>
          <p:nvPr/>
        </p:nvSpPr>
        <p:spPr>
          <a:xfrm>
            <a:off x="4068432" y="5464174"/>
            <a:ext cx="16518836" cy="930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666750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Cerebro y médula espinal, corazón y grandes vasos.</a:t>
            </a:r>
          </a:p>
        </p:txBody>
      </p:sp>
      <p:sp>
        <p:nvSpPr>
          <p:cNvPr id="151" name="Shape 151"/>
          <p:cNvSpPr/>
          <p:nvPr/>
        </p:nvSpPr>
        <p:spPr>
          <a:xfrm>
            <a:off x="3775528" y="8126987"/>
            <a:ext cx="16518836" cy="187515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666750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Trauma de cráneo, tórax y abdomen, fracturas que causan grandes pérdidas de sangre.</a:t>
            </a:r>
          </a:p>
        </p:txBody>
      </p:sp>
      <p:sp>
        <p:nvSpPr>
          <p:cNvPr id="152" name="Shape 152"/>
          <p:cNvSpPr/>
          <p:nvPr/>
        </p:nvSpPr>
        <p:spPr>
          <a:xfrm>
            <a:off x="3775528" y="11432182"/>
            <a:ext cx="16518836" cy="930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666750" indent="-6667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Sepsis, falla orgánica múltiple.</a:t>
            </a: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11" name="Shape 411"/>
          <p:cNvSpPr/>
          <p:nvPr/>
        </p:nvSpPr>
        <p:spPr>
          <a:xfrm>
            <a:off x="5590505" y="1522412"/>
            <a:ext cx="13202990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Neumotórax a tensión</a:t>
            </a:r>
          </a:p>
        </p:txBody>
      </p:sp>
      <p:sp>
        <p:nvSpPr>
          <p:cNvPr id="412" name="Shape 412"/>
          <p:cNvSpPr/>
          <p:nvPr/>
        </p:nvSpPr>
        <p:spPr>
          <a:xfrm>
            <a:off x="5047932" y="5760501"/>
            <a:ext cx="14288137" cy="4206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Diagnóstico clínico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Debe ser tratado antes de obtener imágenes</a:t>
            </a: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15" name="Shape 415"/>
          <p:cNvSpPr/>
          <p:nvPr/>
        </p:nvSpPr>
        <p:spPr>
          <a:xfrm>
            <a:off x="5498926" y="808037"/>
            <a:ext cx="1338614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Vía Aérea y Ventilación</a:t>
            </a:r>
          </a:p>
        </p:txBody>
      </p:sp>
      <p:sp>
        <p:nvSpPr>
          <p:cNvPr id="416" name="Shape 416"/>
          <p:cNvSpPr/>
          <p:nvPr/>
        </p:nvSpPr>
        <p:spPr>
          <a:xfrm>
            <a:off x="7144969" y="2978149"/>
            <a:ext cx="10094062" cy="8664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0404"/>
            </a:gs>
            <a:gs pos="100000">
              <a:srgbClr val="B82103"/>
            </a:gs>
          </a:gsLst>
          <a:lin ang="1278155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19" name="Shape 419"/>
          <p:cNvSpPr/>
          <p:nvPr/>
        </p:nvSpPr>
        <p:spPr>
          <a:xfrm>
            <a:off x="5498926" y="808037"/>
            <a:ext cx="1338614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Vía Aérea y Ventilación</a:t>
            </a:r>
          </a:p>
        </p:txBody>
      </p:sp>
      <p:sp>
        <p:nvSpPr>
          <p:cNvPr id="420" name="Shape 420"/>
          <p:cNvSpPr/>
          <p:nvPr/>
        </p:nvSpPr>
        <p:spPr>
          <a:xfrm>
            <a:off x="10443133" y="2682080"/>
            <a:ext cx="3497734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Resumen</a:t>
            </a:r>
          </a:p>
        </p:txBody>
      </p:sp>
      <p:sp>
        <p:nvSpPr>
          <p:cNvPr id="421" name="Shape 421"/>
          <p:cNvSpPr/>
          <p:nvPr/>
        </p:nvSpPr>
        <p:spPr>
          <a:xfrm>
            <a:off x="4894616" y="4240212"/>
            <a:ext cx="15833017" cy="7521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Despeje la vía aérea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Administre oxígeno 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Asista la ventilación si es necesario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Considere intubar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EACC20"/>
                </a:solidFill>
              </a:rPr>
              <a:t>Nunca</a:t>
            </a:r>
            <a:r>
              <a:t> olvide la columna cervical</a:t>
            </a:r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A235"/>
            </a:gs>
            <a:gs pos="38317">
              <a:srgbClr val="2F6B20"/>
            </a:gs>
            <a:gs pos="100000">
              <a:srgbClr val="01340B"/>
            </a:gs>
          </a:gsLst>
          <a:lin ang="29438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24" name="Shape 424"/>
          <p:cNvSpPr/>
          <p:nvPr/>
        </p:nvSpPr>
        <p:spPr>
          <a:xfrm>
            <a:off x="8860903" y="808037"/>
            <a:ext cx="6662193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Circulación</a:t>
            </a:r>
          </a:p>
        </p:txBody>
      </p:sp>
      <p:sp>
        <p:nvSpPr>
          <p:cNvPr id="425" name="Shape 425"/>
          <p:cNvSpPr/>
          <p:nvPr/>
        </p:nvSpPr>
        <p:spPr>
          <a:xfrm>
            <a:off x="4905352" y="4295137"/>
            <a:ext cx="7024733" cy="119071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Al concluir</a:t>
            </a:r>
            <a:r>
              <a:rPr lang="es-ES_tradnl" dirty="0"/>
              <a:t>,</a:t>
            </a:r>
            <a:r>
              <a:rPr dirty="0"/>
              <a:t> usted:</a:t>
            </a:r>
          </a:p>
        </p:txBody>
      </p:sp>
      <p:sp>
        <p:nvSpPr>
          <p:cNvPr id="426" name="Shape 426"/>
          <p:cNvSpPr/>
          <p:nvPr/>
        </p:nvSpPr>
        <p:spPr>
          <a:xfrm>
            <a:off x="5085116" y="6542087"/>
            <a:ext cx="14597279" cy="3394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Entenderá el abordaje estructurado a los problemas de la circulación.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Será capaz de reconocer y manejar el shock.</a:t>
            </a:r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29" name="Shape 429"/>
          <p:cNvSpPr/>
          <p:nvPr/>
        </p:nvSpPr>
        <p:spPr>
          <a:xfrm>
            <a:off x="9330729" y="808037"/>
            <a:ext cx="572254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Escenario</a:t>
            </a:r>
          </a:p>
        </p:txBody>
      </p:sp>
      <p:sp>
        <p:nvSpPr>
          <p:cNvPr id="430" name="Shape 430"/>
          <p:cNvSpPr/>
          <p:nvPr/>
        </p:nvSpPr>
        <p:spPr>
          <a:xfrm>
            <a:off x="4434562" y="4887196"/>
            <a:ext cx="15424126" cy="5222583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Una mujer de 19 años es atropellada por un automóvil.</a:t>
            </a:r>
          </a:p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Cuando llega a su hospital se queja de dolor abdominal bajo y en muslo derecho, además está pálida y sudorosa.</a:t>
            </a:r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33" name="Shape 433"/>
          <p:cNvSpPr/>
          <p:nvPr/>
        </p:nvSpPr>
        <p:spPr>
          <a:xfrm>
            <a:off x="5277073" y="808037"/>
            <a:ext cx="1382985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Preguntas del escenario</a:t>
            </a:r>
          </a:p>
        </p:txBody>
      </p:sp>
      <p:sp>
        <p:nvSpPr>
          <p:cNvPr id="434" name="Shape 434"/>
          <p:cNvSpPr/>
          <p:nvPr/>
        </p:nvSpPr>
        <p:spPr>
          <a:xfrm>
            <a:off x="4816393" y="3859894"/>
            <a:ext cx="14987487" cy="8029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555624" indent="-555624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¿Qué es lo primero que usted haría?</a:t>
            </a:r>
          </a:p>
          <a:p>
            <a:pPr marL="555624" indent="-555624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555624" indent="-555624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¿Cómo evaluaría la circulación?</a:t>
            </a:r>
          </a:p>
          <a:p>
            <a:pPr marL="555624" indent="-555624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555624" indent="-555624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¿Qué es shock?</a:t>
            </a:r>
          </a:p>
          <a:p>
            <a:pPr marL="555624" indent="-555624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555624" indent="-555624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¿Cuáles son los sitios de “sangrado oculto”?</a:t>
            </a:r>
          </a:p>
          <a:p>
            <a:pPr marL="555624" indent="-555624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555624" indent="-555624" algn="l"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¿Cómo trataría usted el shock?</a:t>
            </a:r>
          </a:p>
        </p:txBody>
      </p:sp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37" name="Shape 437"/>
          <p:cNvSpPr/>
          <p:nvPr/>
        </p:nvSpPr>
        <p:spPr>
          <a:xfrm>
            <a:off x="8677423" y="957262"/>
            <a:ext cx="7029154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Circulación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Evaluación</a:t>
            </a:r>
          </a:p>
        </p:txBody>
      </p:sp>
      <p:sp>
        <p:nvSpPr>
          <p:cNvPr id="438" name="Shape 438"/>
          <p:cNvSpPr/>
          <p:nvPr/>
        </p:nvSpPr>
        <p:spPr>
          <a:xfrm>
            <a:off x="4862060" y="4927063"/>
            <a:ext cx="11584439" cy="7254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Color periférico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Llenado capilar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Frecuencia cardiaca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Temperatura periférica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Presión arterial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Producción de orina</a:t>
            </a:r>
          </a:p>
        </p:txBody>
      </p:sp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41" name="Shape 441"/>
          <p:cNvSpPr/>
          <p:nvPr/>
        </p:nvSpPr>
        <p:spPr>
          <a:xfrm>
            <a:off x="6745882" y="808037"/>
            <a:ext cx="10892235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Tipos de Sangrado</a:t>
            </a:r>
          </a:p>
        </p:txBody>
      </p:sp>
      <p:sp>
        <p:nvSpPr>
          <p:cNvPr id="442" name="Shape 442"/>
          <p:cNvSpPr/>
          <p:nvPr/>
        </p:nvSpPr>
        <p:spPr>
          <a:xfrm>
            <a:off x="5047932" y="4033301"/>
            <a:ext cx="14288137" cy="7661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Compresible / Externo</a:t>
            </a:r>
          </a:p>
          <a:p>
            <a:pPr marL="2215091" lvl="3" indent="-881591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Usualmente periférico</a:t>
            </a:r>
          </a:p>
          <a:p>
            <a:pPr marL="2215091" lvl="3" indent="-881591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No Compresible</a:t>
            </a:r>
          </a:p>
          <a:p>
            <a:pPr marL="2215091" lvl="3" indent="-881591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Ej. Intra-abdominal</a:t>
            </a:r>
          </a:p>
          <a:p>
            <a:pPr marL="2215091" lvl="3" indent="-881591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 resolución quirúrgica</a:t>
            </a:r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45" name="Shape 445"/>
          <p:cNvSpPr/>
          <p:nvPr/>
        </p:nvSpPr>
        <p:spPr>
          <a:xfrm>
            <a:off x="10379050" y="808037"/>
            <a:ext cx="3625900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Shock</a:t>
            </a:r>
          </a:p>
        </p:txBody>
      </p:sp>
      <p:sp>
        <p:nvSpPr>
          <p:cNvPr id="446" name="Shape 446"/>
          <p:cNvSpPr/>
          <p:nvPr/>
        </p:nvSpPr>
        <p:spPr>
          <a:xfrm>
            <a:off x="4142127" y="4236501"/>
            <a:ext cx="16099747" cy="7254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Inadecuada perfusión de los órganos y oxigenación de los tejidos.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En trauma habitualmente por pérdida de sangre.</a:t>
            </a:r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49" name="Shape 449"/>
          <p:cNvSpPr/>
          <p:nvPr/>
        </p:nvSpPr>
        <p:spPr>
          <a:xfrm>
            <a:off x="8677423" y="957262"/>
            <a:ext cx="7029154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Circulación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Tipos de Shock</a:t>
            </a:r>
          </a:p>
        </p:txBody>
      </p:sp>
      <p:sp>
        <p:nvSpPr>
          <p:cNvPr id="450" name="Shape 450"/>
          <p:cNvSpPr/>
          <p:nvPr/>
        </p:nvSpPr>
        <p:spPr>
          <a:xfrm>
            <a:off x="5570877" y="5736688"/>
            <a:ext cx="8792937" cy="4206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Hemorrágico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No Hemorrágico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55" name="Shape 155"/>
          <p:cNvSpPr/>
          <p:nvPr/>
        </p:nvSpPr>
        <p:spPr>
          <a:xfrm>
            <a:off x="8407201" y="808037"/>
            <a:ext cx="756959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Sistema PTC</a:t>
            </a:r>
          </a:p>
        </p:txBody>
      </p:sp>
      <p:sp>
        <p:nvSpPr>
          <p:cNvPr id="156" name="Shape 156"/>
          <p:cNvSpPr/>
          <p:nvPr/>
        </p:nvSpPr>
        <p:spPr>
          <a:xfrm>
            <a:off x="5847116" y="3835399"/>
            <a:ext cx="9658697" cy="847407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Prevención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Triaje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EACC2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Evaluación primaria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EACC2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Evaluación secundaria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EACC2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Estabilización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Traslado</a:t>
            </a:r>
          </a:p>
          <a:p>
            <a:pPr marL="864305" indent="-864305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Cuidados definitivos</a:t>
            </a:r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53" name="Shape 453"/>
          <p:cNvSpPr/>
          <p:nvPr/>
        </p:nvSpPr>
        <p:spPr>
          <a:xfrm>
            <a:off x="9052061" y="957262"/>
            <a:ext cx="6279878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Shock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Signos Clínicos</a:t>
            </a:r>
          </a:p>
        </p:txBody>
      </p:sp>
      <p:sp>
        <p:nvSpPr>
          <p:cNvPr id="454" name="Shape 454"/>
          <p:cNvSpPr/>
          <p:nvPr/>
        </p:nvSpPr>
        <p:spPr>
          <a:xfrm>
            <a:off x="4862060" y="4720311"/>
            <a:ext cx="14826102" cy="7254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Piel fría, pálida, sudorosa, cianótica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Frecuencia respiratoria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Llenado capilar &gt; 2 segundos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Frecuencia del pulso y presión arterial</a:t>
            </a:r>
          </a:p>
          <a:p>
            <a:pPr marL="864305" indent="-864305" algn="l">
              <a:lnSpc>
                <a:spcPct val="15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Producción de orina &lt; 0,5 ml/kg/h </a:t>
            </a:r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57" name="Shape 457"/>
          <p:cNvSpPr/>
          <p:nvPr/>
        </p:nvSpPr>
        <p:spPr>
          <a:xfrm>
            <a:off x="9052061" y="528637"/>
            <a:ext cx="6279878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Shock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Signos Clínicos</a:t>
            </a:r>
          </a:p>
        </p:txBody>
      </p:sp>
      <p:sp>
        <p:nvSpPr>
          <p:cNvPr id="458" name="Shape 458"/>
          <p:cNvSpPr/>
          <p:nvPr/>
        </p:nvSpPr>
        <p:spPr>
          <a:xfrm>
            <a:off x="4778949" y="4133941"/>
            <a:ext cx="16101582" cy="860299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755650" indent="-755650" algn="l">
              <a:lnSpc>
                <a:spcPct val="9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6400" dirty="0"/>
              <a:t>Alteración del estado de conciencia: </a:t>
            </a:r>
            <a:r>
              <a:rPr lang="es-ES_tradnl" sz="6400" dirty="0"/>
              <a:t>d</a:t>
            </a:r>
            <a:r>
              <a:rPr sz="6400" dirty="0"/>
              <a:t>esde ansiedad hasta el coma.</a:t>
            </a:r>
          </a:p>
          <a:p>
            <a:pPr marL="740833" indent="-740833" algn="l">
              <a:lnSpc>
                <a:spcPct val="9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55650" indent="-755650" algn="l">
              <a:lnSpc>
                <a:spcPct val="7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6400" dirty="0"/>
              <a:t>¿Pulso presente?</a:t>
            </a:r>
          </a:p>
          <a:p>
            <a:pPr marL="1613164" lvl="2" indent="-724164" algn="l">
              <a:lnSpc>
                <a:spcPct val="90000"/>
              </a:lnSpc>
              <a:buSzPct val="45000"/>
              <a:buBlip>
                <a:blip r:embed="rId2"/>
              </a:buBlip>
              <a:defRPr sz="4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Radial             Sistólica &gt; 80 mmHg</a:t>
            </a:r>
          </a:p>
          <a:p>
            <a:pPr marL="1613164" lvl="2" indent="-724164" algn="l">
              <a:lnSpc>
                <a:spcPct val="90000"/>
              </a:lnSpc>
              <a:buSzPct val="45000"/>
              <a:buBlip>
                <a:blip r:embed="rId2"/>
              </a:buBlip>
              <a:defRPr sz="4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Femoral          Sistólica &gt; 70 mmHg</a:t>
            </a:r>
          </a:p>
          <a:p>
            <a:pPr marL="1613164" lvl="2" indent="-724164" algn="l">
              <a:lnSpc>
                <a:spcPct val="90000"/>
              </a:lnSpc>
              <a:buSzPct val="45000"/>
              <a:buBlip>
                <a:blip r:embed="rId2"/>
              </a:buBlip>
              <a:defRPr sz="4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Carotídeo       Sistólica &gt; 60 mmHg</a:t>
            </a:r>
          </a:p>
          <a:p>
            <a:pPr marL="755649" indent="-755649" algn="l">
              <a:lnSpc>
                <a:spcPct val="9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55649" indent="-755649" algn="l">
              <a:lnSpc>
                <a:spcPct val="7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6400" dirty="0"/>
              <a:t>Taquicardia</a:t>
            </a:r>
            <a:endParaRPr lang="es-ES_tradnl" sz="6400" dirty="0"/>
          </a:p>
          <a:p>
            <a:pPr marL="755649" indent="-755649" algn="l">
              <a:lnSpc>
                <a:spcPct val="9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55649" indent="-755649" algn="l">
              <a:lnSpc>
                <a:spcPct val="7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6400" dirty="0"/>
              <a:t>Presión de pulso reducida (PAS-PAD)</a:t>
            </a:r>
          </a:p>
        </p:txBody>
      </p:sp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61" name="Shape 461"/>
          <p:cNvSpPr/>
          <p:nvPr/>
        </p:nvSpPr>
        <p:spPr>
          <a:xfrm>
            <a:off x="8133370" y="957262"/>
            <a:ext cx="8117260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Shock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Hemorragia Oculta</a:t>
            </a:r>
          </a:p>
        </p:txBody>
      </p:sp>
      <p:sp>
        <p:nvSpPr>
          <p:cNvPr id="462" name="Shape 462"/>
          <p:cNvSpPr/>
          <p:nvPr/>
        </p:nvSpPr>
        <p:spPr>
          <a:xfrm>
            <a:off x="4778949" y="4146013"/>
            <a:ext cx="14826103" cy="6721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Cavidad pleural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Cavidad abdominal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Fracturas pélvicas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Fracturas de diáfisis femoral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Externas</a:t>
            </a:r>
          </a:p>
        </p:txBody>
      </p:sp>
      <p:sp>
        <p:nvSpPr>
          <p:cNvPr id="463" name="Shape 463"/>
          <p:cNvSpPr/>
          <p:nvPr/>
        </p:nvSpPr>
        <p:spPr>
          <a:xfrm>
            <a:off x="4020368" y="11191992"/>
            <a:ext cx="16343264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400" i="1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"Sangre en el piso y en otros cuatro sitios”</a:t>
            </a:r>
          </a:p>
        </p:txBody>
      </p:sp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66" name="Shape 466"/>
          <p:cNvSpPr/>
          <p:nvPr/>
        </p:nvSpPr>
        <p:spPr>
          <a:xfrm>
            <a:off x="4406329" y="579437"/>
            <a:ext cx="15571342" cy="27463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Shock</a:t>
            </a:r>
          </a:p>
          <a:p>
            <a: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Sitios y pérdidas sanguíneas aproximadas</a:t>
            </a:r>
          </a:p>
        </p:txBody>
      </p:sp>
      <p:sp>
        <p:nvSpPr>
          <p:cNvPr id="467" name="Shape 467"/>
          <p:cNvSpPr/>
          <p:nvPr/>
        </p:nvSpPr>
        <p:spPr>
          <a:xfrm>
            <a:off x="4183637" y="3982501"/>
            <a:ext cx="10479019" cy="88106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Fx Pelvis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Fx cerrada de fémur 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Fx cerrada de tibia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Hemotórax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Herida del tamaño de la mano</a:t>
            </a:r>
          </a:p>
          <a:p>
            <a:pPr marL="691444" indent="-691444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Coágulo del tamaño del puño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Costilla (cada una)</a:t>
            </a:r>
          </a:p>
        </p:txBody>
      </p:sp>
      <p:sp>
        <p:nvSpPr>
          <p:cNvPr id="468" name="Shape 468"/>
          <p:cNvSpPr/>
          <p:nvPr/>
        </p:nvSpPr>
        <p:spPr>
          <a:xfrm>
            <a:off x="15887481" y="3934876"/>
            <a:ext cx="5179528" cy="8905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3 litros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1,5 - 2 litros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500 ml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2 litros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500 ml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500 ml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150 ml</a:t>
            </a:r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71" name="Shape 471"/>
          <p:cNvSpPr/>
          <p:nvPr/>
        </p:nvSpPr>
        <p:spPr>
          <a:xfrm>
            <a:off x="4417715" y="903287"/>
            <a:ext cx="15218371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Signos clínicos en el shock</a:t>
            </a:r>
          </a:p>
        </p:txBody>
      </p:sp>
      <p:graphicFrame>
        <p:nvGraphicFramePr>
          <p:cNvPr id="472" name="Table 472"/>
          <p:cNvGraphicFramePr/>
          <p:nvPr/>
        </p:nvGraphicFramePr>
        <p:xfrm>
          <a:off x="2034128" y="3730729"/>
          <a:ext cx="19924866" cy="76195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217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2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4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4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11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4895">
                <a:tc>
                  <a:txBody>
                    <a:bodyPr/>
                    <a:lstStyle/>
                    <a:p>
                      <a:pPr marR="72389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Pérdida de sangre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Frecuencia cardiaca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Presión arterial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Llenado capilar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Frecuencia respiratoria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Estado mental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4895"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&lt;750
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&lt;100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Normal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D71E00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Normal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Normal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Normal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4895"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750-1500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&gt;100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Sistólica
normal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D71E00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Prolongado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20-30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Leve ansiedad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4895"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&gt;1500-2000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&gt;120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Disminuida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D71E00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Prolongado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30-40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marR="331470" defTabSz="9144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Ansioso confuso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6350">
                      <a:solidFill>
                        <a:srgbClr val="FFFFFF"/>
                      </a:solidFill>
                      <a:miter lim="400000"/>
                    </a:lnT>
                    <a:lnB w="6350">
                      <a:solidFill>
                        <a:srgbClr val="FFFFFF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75" name="Shape 475"/>
          <p:cNvSpPr/>
          <p:nvPr/>
        </p:nvSpPr>
        <p:spPr>
          <a:xfrm>
            <a:off x="8677423" y="957262"/>
            <a:ext cx="7029154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Circulación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Tipos de Shock</a:t>
            </a:r>
          </a:p>
        </p:txBody>
      </p:sp>
      <p:sp>
        <p:nvSpPr>
          <p:cNvPr id="476" name="Shape 476"/>
          <p:cNvSpPr/>
          <p:nvPr/>
        </p:nvSpPr>
        <p:spPr>
          <a:xfrm>
            <a:off x="5356564" y="5235296"/>
            <a:ext cx="12445180" cy="632015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81591" indent="-881591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EC3D2D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Hemorrágico</a:t>
            </a:r>
          </a:p>
          <a:p>
            <a:pPr marL="881591" indent="-881591" algn="l">
              <a:lnSpc>
                <a:spcPct val="120000"/>
              </a:lnSpc>
              <a:buSzPct val="45000"/>
              <a:buBlip>
                <a:blip r:embed="rId2"/>
              </a:buBlip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No Hemorrágico</a:t>
            </a:r>
          </a:p>
          <a:p>
            <a:pPr marL="1308805" lvl="1" indent="-864305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Cardiogénico y Obstructivo</a:t>
            </a:r>
          </a:p>
          <a:p>
            <a:pPr marL="1308805" lvl="1" indent="-864305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Neurogénico</a:t>
            </a:r>
          </a:p>
          <a:p>
            <a:pPr marL="1308805" lvl="1" indent="-864305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Séptico</a:t>
            </a:r>
          </a:p>
          <a:p>
            <a:pPr marL="1308805" lvl="1" indent="-864305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Anafiláctico</a:t>
            </a:r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79" name="Shape 479"/>
          <p:cNvSpPr/>
          <p:nvPr/>
        </p:nvSpPr>
        <p:spPr>
          <a:xfrm>
            <a:off x="4112691" y="1103312"/>
            <a:ext cx="16158618" cy="14128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8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Shock Cardiogénico y Obstructivo</a:t>
            </a:r>
          </a:p>
        </p:txBody>
      </p:sp>
      <p:sp>
        <p:nvSpPr>
          <p:cNvPr id="480" name="Shape 480"/>
          <p:cNvSpPr/>
          <p:nvPr/>
        </p:nvSpPr>
        <p:spPr>
          <a:xfrm>
            <a:off x="5731449" y="4373025"/>
            <a:ext cx="11505747" cy="7077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Contusión miocárdica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Taponamiento pericárdico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Neumotórax a tensión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Herida penetrante cardiaca</a:t>
            </a:r>
          </a:p>
          <a:p>
            <a:pPr marL="839611" indent="-839611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Infarto de miocardio</a:t>
            </a:r>
          </a:p>
        </p:txBody>
      </p:sp>
    </p:spTree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83" name="Shape 483"/>
          <p:cNvSpPr/>
          <p:nvPr/>
        </p:nvSpPr>
        <p:spPr>
          <a:xfrm>
            <a:off x="6459860" y="1093787"/>
            <a:ext cx="11464281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Shock Neurogénico</a:t>
            </a:r>
          </a:p>
        </p:txBody>
      </p:sp>
      <p:sp>
        <p:nvSpPr>
          <p:cNvPr id="484" name="Shape 484"/>
          <p:cNvSpPr/>
          <p:nvPr/>
        </p:nvSpPr>
        <p:spPr>
          <a:xfrm>
            <a:off x="4374137" y="4139663"/>
            <a:ext cx="16176531" cy="75914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Puede ocurrir en lesiones de la médula espinal.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Vasodilatación, hipotensión y puede haber frecuencia cardiaca lenta.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Nunca asuma que la hipotensión es debida solo  a lesión de la médula espinal.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Busque otras lesiones.</a:t>
            </a:r>
          </a:p>
        </p:txBody>
      </p:sp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87" name="Shape 487"/>
          <p:cNvSpPr/>
          <p:nvPr/>
        </p:nvSpPr>
        <p:spPr>
          <a:xfrm>
            <a:off x="8677423" y="957262"/>
            <a:ext cx="7029154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Circulación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Manejo</a:t>
            </a:r>
          </a:p>
        </p:txBody>
      </p:sp>
      <p:sp>
        <p:nvSpPr>
          <p:cNvPr id="488" name="Shape 488"/>
          <p:cNvSpPr/>
          <p:nvPr/>
        </p:nvSpPr>
        <p:spPr>
          <a:xfrm>
            <a:off x="4005506" y="4239071"/>
            <a:ext cx="16756889" cy="81926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844205" indent="-844205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 + B, administre oxígeno </a:t>
            </a:r>
          </a:p>
          <a:p>
            <a:pPr marL="844205" indent="-844205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Detenga las hemorragias evidentes</a:t>
            </a:r>
          </a:p>
          <a:p>
            <a:pPr marL="844205" indent="-844205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Obtenga 2 </a:t>
            </a:r>
            <a:r>
              <a:rPr lang="es-ES_tradnl" dirty="0"/>
              <a:t>accesos</a:t>
            </a:r>
            <a:r>
              <a:rPr dirty="0"/>
              <a:t> venos</a:t>
            </a:r>
            <a:r>
              <a:rPr lang="es-ES_tradnl" dirty="0"/>
              <a:t>o</a:t>
            </a:r>
            <a:r>
              <a:rPr dirty="0"/>
              <a:t>s grues</a:t>
            </a:r>
            <a:r>
              <a:rPr lang="es-ES_tradnl" dirty="0"/>
              <a:t>o</a:t>
            </a:r>
            <a:r>
              <a:rPr dirty="0"/>
              <a:t>s (14G o 16 G)</a:t>
            </a:r>
          </a:p>
          <a:p>
            <a:pPr marL="1736019" lvl="2" indent="-847019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Tome muestras de sangre para pruebas cruzadas</a:t>
            </a:r>
          </a:p>
          <a:p>
            <a:pPr marL="1736019" lvl="2" indent="-847019" algn="l">
              <a:lnSpc>
                <a:spcPct val="15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Administre líquidos</a:t>
            </a:r>
          </a:p>
          <a:p>
            <a:pPr marL="844205" indent="-844205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Considere interconsulta quirúrgica urgente</a:t>
            </a:r>
          </a:p>
        </p:txBody>
      </p:sp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91" name="Shape 491"/>
          <p:cNvSpPr/>
          <p:nvPr/>
        </p:nvSpPr>
        <p:spPr>
          <a:xfrm>
            <a:off x="7419113" y="957262"/>
            <a:ext cx="9545774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Circulación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Detenga la hemorragia</a:t>
            </a:r>
          </a:p>
        </p:txBody>
      </p:sp>
      <p:sp>
        <p:nvSpPr>
          <p:cNvPr id="492" name="Shape 492"/>
          <p:cNvSpPr/>
          <p:nvPr/>
        </p:nvSpPr>
        <p:spPr>
          <a:xfrm>
            <a:off x="4284793" y="4579047"/>
            <a:ext cx="16211795" cy="818903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731644" indent="-731644" algn="l">
              <a:lnSpc>
                <a:spcPct val="9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600" dirty="0"/>
              <a:t>Tórax</a:t>
            </a:r>
          </a:p>
          <a:p>
            <a:pPr marL="1479943" lvl="2" indent="-590943" algn="l">
              <a:lnSpc>
                <a:spcPct val="90000"/>
              </a:lnSpc>
              <a:buSzPct val="45000"/>
              <a:buBlip>
                <a:blip r:embed="rId2"/>
              </a:buBlip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4600" dirty="0"/>
              <a:t>Pleurostomía y re-expansión pulmonar</a:t>
            </a:r>
          </a:p>
          <a:p>
            <a:pPr marL="590943" indent="-590943" algn="l">
              <a:lnSpc>
                <a:spcPct val="90000"/>
              </a:lnSpc>
              <a:buSzPct val="45000"/>
              <a:buBlip>
                <a:blip r:embed="rId2"/>
              </a:buBlip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31644" indent="-731644" algn="l">
              <a:lnSpc>
                <a:spcPct val="9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600" dirty="0"/>
              <a:t>Abdomen</a:t>
            </a:r>
          </a:p>
          <a:p>
            <a:pPr marL="1479943" lvl="2" indent="-590943" algn="l">
              <a:lnSpc>
                <a:spcPct val="90000"/>
              </a:lnSpc>
              <a:buSzPct val="45000"/>
              <a:buBlip>
                <a:blip r:embed="rId2"/>
              </a:buBlip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4600" dirty="0"/>
              <a:t>Laparotomía si persiste la hipotensión a pesar de los líquidos </a:t>
            </a:r>
          </a:p>
          <a:p>
            <a:pPr marL="590943" indent="-590943" algn="l">
              <a:lnSpc>
                <a:spcPct val="90000"/>
              </a:lnSpc>
              <a:buSzPct val="45000"/>
              <a:buBlip>
                <a:blip r:embed="rId2"/>
              </a:buBlip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31644" indent="-731644" algn="l">
              <a:lnSpc>
                <a:spcPct val="9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600" dirty="0"/>
              <a:t>Pelvis</a:t>
            </a:r>
          </a:p>
          <a:p>
            <a:pPr marL="1479943" lvl="2" indent="-590943" algn="l">
              <a:lnSpc>
                <a:spcPct val="90000"/>
              </a:lnSpc>
              <a:buSzPct val="45000"/>
              <a:buBlip>
                <a:blip r:embed="rId2"/>
              </a:buBlip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4600" dirty="0"/>
              <a:t>Faja pélvica</a:t>
            </a:r>
          </a:p>
          <a:p>
            <a:pPr marL="590943" indent="-590943" algn="l">
              <a:lnSpc>
                <a:spcPct val="90000"/>
              </a:lnSpc>
              <a:buSzPct val="45000"/>
              <a:buBlip>
                <a:blip r:embed="rId2"/>
              </a:buBlip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31644" indent="-731644" algn="l">
              <a:lnSpc>
                <a:spcPct val="9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600" dirty="0"/>
              <a:t>Extremidades</a:t>
            </a:r>
          </a:p>
          <a:p>
            <a:pPr marL="1479943" lvl="2" indent="-590943" algn="l">
              <a:lnSpc>
                <a:spcPct val="90000"/>
              </a:lnSpc>
              <a:buSzPct val="45000"/>
              <a:buBlip>
                <a:blip r:embed="rId2"/>
              </a:buBlip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4600" dirty="0"/>
              <a:t>Reduzca y entablille fracturas de huesos largos</a:t>
            </a:r>
          </a:p>
          <a:p>
            <a:pPr marL="1479943" lvl="2" indent="-590943" algn="l">
              <a:lnSpc>
                <a:spcPct val="90000"/>
              </a:lnSpc>
              <a:buSzPct val="45000"/>
              <a:buBlip>
                <a:blip r:embed="rId2"/>
              </a:buBlip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4600" dirty="0"/>
              <a:t>Vendaje compresivo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59" name="Shape 159"/>
          <p:cNvSpPr/>
          <p:nvPr/>
        </p:nvSpPr>
        <p:spPr>
          <a:xfrm>
            <a:off x="8407201" y="808037"/>
            <a:ext cx="756959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Sistema PTC</a:t>
            </a:r>
          </a:p>
        </p:txBody>
      </p:sp>
      <p:sp>
        <p:nvSpPr>
          <p:cNvPr id="160" name="Shape 160"/>
          <p:cNvSpPr/>
          <p:nvPr/>
        </p:nvSpPr>
        <p:spPr>
          <a:xfrm>
            <a:off x="5132943" y="3394868"/>
            <a:ext cx="2440683" cy="1235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200" u="sng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Triaje</a:t>
            </a:r>
          </a:p>
        </p:txBody>
      </p:sp>
      <p:sp>
        <p:nvSpPr>
          <p:cNvPr id="161" name="Shape 161"/>
          <p:cNvSpPr/>
          <p:nvPr/>
        </p:nvSpPr>
        <p:spPr>
          <a:xfrm>
            <a:off x="4275491" y="5208587"/>
            <a:ext cx="15833017" cy="1108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50000"/>
              </a:lnSpc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Clasificar a los pacientes según la prioridad</a:t>
            </a:r>
          </a:p>
        </p:txBody>
      </p:sp>
      <p:sp>
        <p:nvSpPr>
          <p:cNvPr id="162" name="Shape 162"/>
          <p:cNvSpPr/>
          <p:nvPr/>
        </p:nvSpPr>
        <p:spPr>
          <a:xfrm>
            <a:off x="5227991" y="8779759"/>
            <a:ext cx="9658697" cy="320865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65527" indent="-765527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Experiencia</a:t>
            </a:r>
          </a:p>
          <a:p>
            <a:pPr marL="765527" indent="-765527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Recursos</a:t>
            </a:r>
          </a:p>
          <a:p>
            <a:pPr marL="765527" indent="-765527" algn="l">
              <a:lnSpc>
                <a:spcPct val="120000"/>
              </a:lnSpc>
              <a:buSzPct val="45000"/>
              <a:buBlip>
                <a:blip r:embed="rId2"/>
              </a:buBlip>
              <a:defRPr sz="6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Severidad de la lesión</a:t>
            </a:r>
          </a:p>
        </p:txBody>
      </p:sp>
      <p:sp>
        <p:nvSpPr>
          <p:cNvPr id="163" name="Shape 163"/>
          <p:cNvSpPr/>
          <p:nvPr/>
        </p:nvSpPr>
        <p:spPr>
          <a:xfrm>
            <a:off x="5180366" y="7449258"/>
            <a:ext cx="11182790" cy="11080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50000"/>
              </a:lnSpc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La prioridad depende de:</a:t>
            </a:r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495" name="Shape 495"/>
          <p:cNvSpPr/>
          <p:nvPr/>
        </p:nvSpPr>
        <p:spPr>
          <a:xfrm>
            <a:off x="5100588" y="957262"/>
            <a:ext cx="14182825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Circulación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Reposición de volumen - ¿Cuánto?</a:t>
            </a:r>
          </a:p>
        </p:txBody>
      </p:sp>
      <p:sp>
        <p:nvSpPr>
          <p:cNvPr id="496" name="Shape 496"/>
          <p:cNvSpPr/>
          <p:nvPr/>
        </p:nvSpPr>
        <p:spPr>
          <a:xfrm>
            <a:off x="4920358" y="4263547"/>
            <a:ext cx="14543284" cy="145232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s-ES_tradnl" dirty="0"/>
              <a:t>250 ml</a:t>
            </a:r>
            <a:r>
              <a:rPr dirty="0"/>
              <a:t> de S. Fisiológico o Ringer</a:t>
            </a:r>
          </a:p>
        </p:txBody>
      </p:sp>
      <p:sp>
        <p:nvSpPr>
          <p:cNvPr id="497" name="Shape 497"/>
          <p:cNvSpPr/>
          <p:nvPr/>
        </p:nvSpPr>
        <p:spPr>
          <a:xfrm>
            <a:off x="4920358" y="6537641"/>
            <a:ext cx="14543284" cy="145232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s-ES_tradnl" dirty="0"/>
              <a:t>Repetir bolos según sea necesario</a:t>
            </a:r>
            <a:endParaRPr dirty="0"/>
          </a:p>
        </p:txBody>
      </p:sp>
      <p:sp>
        <p:nvSpPr>
          <p:cNvPr id="498" name="Shape 498"/>
          <p:cNvSpPr/>
          <p:nvPr/>
        </p:nvSpPr>
        <p:spPr>
          <a:xfrm>
            <a:off x="10670579" y="5763106"/>
            <a:ext cx="304284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Revaluar</a:t>
            </a:r>
          </a:p>
        </p:txBody>
      </p:sp>
      <p:sp>
        <p:nvSpPr>
          <p:cNvPr id="499" name="Shape 499"/>
          <p:cNvSpPr/>
          <p:nvPr/>
        </p:nvSpPr>
        <p:spPr>
          <a:xfrm>
            <a:off x="10670579" y="8002580"/>
            <a:ext cx="304284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Revaluar</a:t>
            </a:r>
          </a:p>
        </p:txBody>
      </p:sp>
      <p:sp>
        <p:nvSpPr>
          <p:cNvPr id="500" name="Shape 500"/>
          <p:cNvSpPr/>
          <p:nvPr/>
        </p:nvSpPr>
        <p:spPr>
          <a:xfrm>
            <a:off x="3896421" y="8894647"/>
            <a:ext cx="16068269" cy="4453141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 dirty="0"/>
              <a:t>Busque sangrados ocultos</a:t>
            </a:r>
          </a:p>
          <a:p>
            <a:pPr marL="691444" indent="-691444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Considere transfundir</a:t>
            </a:r>
          </a:p>
          <a:p>
            <a:pPr marL="691444" indent="-691444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Considere cirugía</a:t>
            </a:r>
          </a:p>
          <a:p>
            <a:pPr marL="691444" indent="-691444" algn="l"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Objetivo: </a:t>
            </a:r>
            <a:r>
              <a:rPr lang="es-ES_tradnl" dirty="0"/>
              <a:t>p</a:t>
            </a:r>
            <a:r>
              <a:rPr dirty="0"/>
              <a:t>resión sistólica &gt; 90 mmHg y frecuencia cardiaca &lt;100/min</a:t>
            </a:r>
          </a:p>
        </p:txBody>
      </p:sp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03" name="Shape 503"/>
          <p:cNvSpPr/>
          <p:nvPr/>
        </p:nvSpPr>
        <p:spPr>
          <a:xfrm>
            <a:off x="8677423" y="957262"/>
            <a:ext cx="7029154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Circulación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Transfundir</a:t>
            </a:r>
          </a:p>
        </p:txBody>
      </p:sp>
      <p:sp>
        <p:nvSpPr>
          <p:cNvPr id="504" name="Shape 504"/>
          <p:cNvSpPr/>
          <p:nvPr/>
        </p:nvSpPr>
        <p:spPr>
          <a:xfrm>
            <a:off x="4369023" y="4611815"/>
            <a:ext cx="10597702" cy="1313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Considere </a:t>
            </a:r>
            <a:r>
              <a:rPr lang="es-ES_tradnl" dirty="0"/>
              <a:t>t</a:t>
            </a:r>
            <a:r>
              <a:rPr dirty="0"/>
              <a:t>ransfundir si:</a:t>
            </a:r>
          </a:p>
        </p:txBody>
      </p:sp>
      <p:sp>
        <p:nvSpPr>
          <p:cNvPr id="505" name="Shape 505"/>
          <p:cNvSpPr/>
          <p:nvPr/>
        </p:nvSpPr>
        <p:spPr>
          <a:xfrm>
            <a:off x="3824463" y="6465225"/>
            <a:ext cx="16928610" cy="5607303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44205" indent="-844205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Presión arterial inestable a pesar de administración de líquidos</a:t>
            </a:r>
            <a:r>
              <a:rPr lang="es-ES_tradnl" dirty="0"/>
              <a:t>.</a:t>
            </a:r>
            <a:endParaRPr dirty="0"/>
          </a:p>
          <a:p>
            <a:pPr marL="844205" indent="-844205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Sangrado persistente</a:t>
            </a:r>
            <a:r>
              <a:rPr lang="es-ES_tradnl" dirty="0"/>
              <a:t>.</a:t>
            </a:r>
            <a:endParaRPr dirty="0"/>
          </a:p>
          <a:p>
            <a:pPr marL="844205" indent="-844205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Hemoglobina &lt; 7 g/dl y paciente todavía sangrando</a:t>
            </a:r>
            <a:r>
              <a:rPr lang="es-ES_tradnl" dirty="0"/>
              <a:t>.</a:t>
            </a:r>
            <a:endParaRPr dirty="0"/>
          </a:p>
        </p:txBody>
      </p:sp>
    </p:spTree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08" name="Shape 508"/>
          <p:cNvSpPr/>
          <p:nvPr/>
        </p:nvSpPr>
        <p:spPr>
          <a:xfrm>
            <a:off x="8677423" y="957262"/>
            <a:ext cx="7029154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Circulación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</a:t>
            </a:r>
          </a:p>
        </p:txBody>
      </p:sp>
      <p:sp>
        <p:nvSpPr>
          <p:cNvPr id="509" name="Shape 509"/>
          <p:cNvSpPr/>
          <p:nvPr/>
        </p:nvSpPr>
        <p:spPr>
          <a:xfrm>
            <a:off x="4064574" y="5092163"/>
            <a:ext cx="16254851" cy="5591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56766" indent="-956766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Mantenga la temperatura</a:t>
            </a:r>
          </a:p>
          <a:p>
            <a:pPr marL="956766" indent="-956766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Caliente los líquidos a administrar </a:t>
            </a:r>
          </a:p>
          <a:p>
            <a:pPr marL="956766" indent="-956766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Alivie el dolor</a:t>
            </a:r>
          </a:p>
          <a:p>
            <a:pPr marL="956766" indent="-956766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Monitorizar la producción de orina</a:t>
            </a:r>
          </a:p>
        </p:txBody>
      </p:sp>
    </p:spTree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12" name="Shape 512"/>
          <p:cNvSpPr/>
          <p:nvPr/>
        </p:nvSpPr>
        <p:spPr>
          <a:xfrm>
            <a:off x="8143924" y="957262"/>
            <a:ext cx="8096152" cy="2847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Circulación</a:t>
            </a:r>
          </a:p>
          <a:p>
            <a:pPr>
              <a:defRPr sz="7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Acido Tranexámico</a:t>
            </a:r>
          </a:p>
        </p:txBody>
      </p:sp>
      <p:sp>
        <p:nvSpPr>
          <p:cNvPr id="513" name="Shape 513"/>
          <p:cNvSpPr/>
          <p:nvPr/>
        </p:nvSpPr>
        <p:spPr>
          <a:xfrm>
            <a:off x="4064574" y="5092163"/>
            <a:ext cx="16254851" cy="5591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956766" indent="-956766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Úselo precozmente si está disponible</a:t>
            </a:r>
          </a:p>
          <a:p>
            <a:pPr marL="956766" indent="-956766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Reduce el sangrado y la mortalidad</a:t>
            </a:r>
          </a:p>
          <a:p>
            <a:pPr marL="956766" indent="-956766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Dosis de carga de 1 gr I.V. en 10 min</a:t>
            </a:r>
          </a:p>
          <a:p>
            <a:pPr marL="956766" indent="-956766" algn="l">
              <a:lnSpc>
                <a:spcPct val="150000"/>
              </a:lnSpc>
              <a:buSzPct val="45000"/>
              <a:buBlip>
                <a:blip r:embed="rId2"/>
              </a:buBlip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Luego infusión de 1 gr en 8 h</a:t>
            </a:r>
          </a:p>
        </p:txBody>
      </p:sp>
    </p:spTree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16" name="Shape 516"/>
          <p:cNvSpPr/>
          <p:nvPr/>
        </p:nvSpPr>
        <p:spPr>
          <a:xfrm>
            <a:off x="8860903" y="808037"/>
            <a:ext cx="6662193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Circulación</a:t>
            </a:r>
          </a:p>
        </p:txBody>
      </p:sp>
      <p:sp>
        <p:nvSpPr>
          <p:cNvPr id="517" name="Shape 517"/>
          <p:cNvSpPr/>
          <p:nvPr/>
        </p:nvSpPr>
        <p:spPr>
          <a:xfrm>
            <a:off x="7144969" y="2978149"/>
            <a:ext cx="10094062" cy="86645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2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0404"/>
            </a:gs>
            <a:gs pos="100000">
              <a:srgbClr val="B82103"/>
            </a:gs>
          </a:gsLst>
          <a:lin ang="1278155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20" name="Shape 520"/>
          <p:cNvSpPr/>
          <p:nvPr/>
        </p:nvSpPr>
        <p:spPr>
          <a:xfrm>
            <a:off x="8860903" y="808037"/>
            <a:ext cx="6662193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Circulación</a:t>
            </a:r>
          </a:p>
        </p:txBody>
      </p:sp>
      <p:sp>
        <p:nvSpPr>
          <p:cNvPr id="521" name="Shape 521"/>
          <p:cNvSpPr/>
          <p:nvPr/>
        </p:nvSpPr>
        <p:spPr>
          <a:xfrm>
            <a:off x="10443133" y="2682080"/>
            <a:ext cx="3497734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Resumen</a:t>
            </a:r>
          </a:p>
        </p:txBody>
      </p:sp>
      <p:sp>
        <p:nvSpPr>
          <p:cNvPr id="522" name="Shape 522"/>
          <p:cNvSpPr/>
          <p:nvPr/>
        </p:nvSpPr>
        <p:spPr>
          <a:xfrm>
            <a:off x="4894616" y="5030787"/>
            <a:ext cx="15833017" cy="594042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Evaluación cuidadosa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Detenga el sangrado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Reponga volumen</a:t>
            </a:r>
          </a:p>
          <a:p>
            <a:pPr marL="889000" indent="-889000" algn="l">
              <a:lnSpc>
                <a:spcPct val="150000"/>
              </a:lnSpc>
              <a:buSzPct val="45000"/>
              <a:buBlip>
                <a:blip r:embed="rId2"/>
              </a:buBlip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¿Existen sangrados ocultos?</a:t>
            </a:r>
          </a:p>
        </p:txBody>
      </p:sp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A235"/>
            </a:gs>
            <a:gs pos="38317">
              <a:srgbClr val="2F6B20"/>
            </a:gs>
            <a:gs pos="100000">
              <a:srgbClr val="01340B"/>
            </a:gs>
          </a:gsLst>
          <a:lin ang="29438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25" name="Shape 525"/>
          <p:cNvSpPr/>
          <p:nvPr/>
        </p:nvSpPr>
        <p:spPr>
          <a:xfrm>
            <a:off x="7268592" y="808037"/>
            <a:ext cx="9846817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Trauma Torácico</a:t>
            </a:r>
          </a:p>
        </p:txBody>
      </p:sp>
      <p:sp>
        <p:nvSpPr>
          <p:cNvPr id="526" name="Shape 526"/>
          <p:cNvSpPr/>
          <p:nvPr/>
        </p:nvSpPr>
        <p:spPr>
          <a:xfrm>
            <a:off x="4905352" y="4295137"/>
            <a:ext cx="7024733" cy="119071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Al concluir</a:t>
            </a:r>
            <a:r>
              <a:rPr lang="es-ES_tradnl" dirty="0"/>
              <a:t>,</a:t>
            </a:r>
            <a:r>
              <a:rPr dirty="0"/>
              <a:t> usted:</a:t>
            </a:r>
          </a:p>
        </p:txBody>
      </p:sp>
      <p:sp>
        <p:nvSpPr>
          <p:cNvPr id="527" name="Shape 527"/>
          <p:cNvSpPr/>
          <p:nvPr/>
        </p:nvSpPr>
        <p:spPr>
          <a:xfrm>
            <a:off x="4893360" y="6358030"/>
            <a:ext cx="14597279" cy="5286189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Reconocerá las lesiones mas comunes del tórax que amenazan la vida.</a:t>
            </a:r>
          </a:p>
          <a:p>
            <a:pPr algn="l">
              <a:lnSpc>
                <a:spcPct val="120000"/>
              </a:lnSpc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Entenderá los principios del manejo de las lesiones del tórax.</a:t>
            </a:r>
          </a:p>
        </p:txBody>
      </p:sp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30" name="Shape 530"/>
          <p:cNvSpPr/>
          <p:nvPr/>
        </p:nvSpPr>
        <p:spPr>
          <a:xfrm>
            <a:off x="9330729" y="808037"/>
            <a:ext cx="5722542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Escenario</a:t>
            </a:r>
          </a:p>
        </p:txBody>
      </p:sp>
      <p:sp>
        <p:nvSpPr>
          <p:cNvPr id="531" name="Shape 531"/>
          <p:cNvSpPr/>
          <p:nvPr/>
        </p:nvSpPr>
        <p:spPr>
          <a:xfrm>
            <a:off x="4037366" y="4096474"/>
            <a:ext cx="8530487" cy="68992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Un hombre de 45 años es ingresado luego de recibir un disparo.</a:t>
            </a:r>
          </a:p>
          <a:p>
            <a:pPr algn="l"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Presenta dificultad respiratoria y se queja de dolor severo en hemitórax derecho.</a:t>
            </a:r>
          </a:p>
        </p:txBody>
      </p:sp>
      <p:pic>
        <p:nvPicPr>
          <p:cNvPr id="532" name="06 Shot chest, liver.jpg" descr="06 Shot chest, liv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75753" y="4424887"/>
            <a:ext cx="7395776" cy="6242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35" name="Shape 535"/>
          <p:cNvSpPr/>
          <p:nvPr/>
        </p:nvSpPr>
        <p:spPr>
          <a:xfrm>
            <a:off x="5277073" y="808037"/>
            <a:ext cx="13829854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Preguntas del escenario</a:t>
            </a:r>
          </a:p>
        </p:txBody>
      </p:sp>
      <p:sp>
        <p:nvSpPr>
          <p:cNvPr id="536" name="Shape 536"/>
          <p:cNvSpPr/>
          <p:nvPr/>
        </p:nvSpPr>
        <p:spPr>
          <a:xfrm>
            <a:off x="3590138" y="3912007"/>
            <a:ext cx="9869102" cy="732853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¿Qué haría primero?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¿Cuáles son las causas posibles de la dificultad respiratoria y del dolor torácico?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¿Cómo trataría estas lesiones?</a:t>
            </a:r>
          </a:p>
        </p:txBody>
      </p:sp>
      <p:pic>
        <p:nvPicPr>
          <p:cNvPr id="537" name="06 Shot chest, liver.jpg" descr="06 Shot chest, live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75753" y="4424887"/>
            <a:ext cx="7395776" cy="6242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40" name="Shape 540"/>
          <p:cNvSpPr/>
          <p:nvPr/>
        </p:nvSpPr>
        <p:spPr>
          <a:xfrm>
            <a:off x="6797799" y="808037"/>
            <a:ext cx="10788403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Lesiones Torácicas</a:t>
            </a:r>
          </a:p>
        </p:txBody>
      </p:sp>
      <p:sp>
        <p:nvSpPr>
          <p:cNvPr id="541" name="Shape 541"/>
          <p:cNvSpPr/>
          <p:nvPr/>
        </p:nvSpPr>
        <p:spPr>
          <a:xfrm>
            <a:off x="4240656" y="3903201"/>
            <a:ext cx="15902688" cy="7900239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00828" indent="-700828" algn="l"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6800" dirty="0"/>
              <a:t>25% de las muertes por trauma</a:t>
            </a:r>
          </a:p>
          <a:p>
            <a:pPr marL="700828" indent="-700828" algn="l"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00828" indent="-700828" algn="l"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6800" dirty="0"/>
              <a:t>Muertes inmediatas</a:t>
            </a:r>
          </a:p>
          <a:p>
            <a:pPr marL="1579209" lvl="2" indent="-690209" algn="l"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Lesiones mayores del corazón y/o los grandes vasos</a:t>
            </a:r>
          </a:p>
          <a:p>
            <a:pPr marL="700828" indent="-700828" algn="l"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marL="700828" indent="-700828" algn="l"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6800" dirty="0"/>
              <a:t>Muertes precoces</a:t>
            </a:r>
          </a:p>
          <a:p>
            <a:pPr marL="1579209" lvl="2" indent="-690209" algn="l"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Obstrucción de la vía aérea, taponamiento cardiaco o aspiración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166" name="Shape 166"/>
          <p:cNvSpPr/>
          <p:nvPr/>
        </p:nvSpPr>
        <p:spPr>
          <a:xfrm>
            <a:off x="8407201" y="808037"/>
            <a:ext cx="7569598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Sistema PTC</a:t>
            </a:r>
          </a:p>
        </p:txBody>
      </p:sp>
      <p:sp>
        <p:nvSpPr>
          <p:cNvPr id="167" name="Shape 167"/>
          <p:cNvSpPr/>
          <p:nvPr/>
        </p:nvSpPr>
        <p:spPr>
          <a:xfrm>
            <a:off x="4450250" y="3439318"/>
            <a:ext cx="11092695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Evaluación Primaria (ABCDE)</a:t>
            </a:r>
          </a:p>
        </p:txBody>
      </p:sp>
      <p:sp>
        <p:nvSpPr>
          <p:cNvPr id="168" name="Shape 168"/>
          <p:cNvSpPr/>
          <p:nvPr/>
        </p:nvSpPr>
        <p:spPr>
          <a:xfrm>
            <a:off x="5085116" y="4492987"/>
            <a:ext cx="14213771" cy="3217931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/>
              <a:t>Examen rápido</a:t>
            </a:r>
          </a:p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/>
              <a:t>Lesiones que amenazan la vida</a:t>
            </a:r>
          </a:p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/>
              <a:t>Tratar a medida que se encuentra</a:t>
            </a:r>
          </a:p>
        </p:txBody>
      </p:sp>
      <p:sp>
        <p:nvSpPr>
          <p:cNvPr id="169" name="Shape 169"/>
          <p:cNvSpPr/>
          <p:nvPr/>
        </p:nvSpPr>
        <p:spPr>
          <a:xfrm>
            <a:off x="4417257" y="7732712"/>
            <a:ext cx="8264997" cy="11461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Evaluación Secundaria</a:t>
            </a:r>
          </a:p>
        </p:txBody>
      </p:sp>
      <p:sp>
        <p:nvSpPr>
          <p:cNvPr id="170" name="Shape 170"/>
          <p:cNvSpPr/>
          <p:nvPr/>
        </p:nvSpPr>
        <p:spPr>
          <a:xfrm>
            <a:off x="5085116" y="8887251"/>
            <a:ext cx="13295405" cy="425206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/>
              <a:t>Anamnesis</a:t>
            </a:r>
          </a:p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/>
              <a:t>Examen detallado de cabeza a pies</a:t>
            </a:r>
          </a:p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/>
              <a:t>Todas las lesiones</a:t>
            </a:r>
          </a:p>
          <a:p>
            <a:pPr marL="691444" indent="-691444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ES_tradnl"/>
              <a:t>Exámenes especiales si están disponibles</a:t>
            </a:r>
          </a:p>
        </p:txBody>
      </p:sp>
    </p:spTree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44" name="Shape 544"/>
          <p:cNvSpPr/>
          <p:nvPr/>
        </p:nvSpPr>
        <p:spPr>
          <a:xfrm>
            <a:off x="6614319" y="822324"/>
            <a:ext cx="1115536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Lesiones Torácicas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Valoración Inicial</a:t>
            </a:r>
          </a:p>
        </p:txBody>
      </p:sp>
      <p:sp>
        <p:nvSpPr>
          <p:cNvPr id="545" name="Shape 545"/>
          <p:cNvSpPr/>
          <p:nvPr/>
        </p:nvSpPr>
        <p:spPr>
          <a:xfrm>
            <a:off x="4844247" y="6010622"/>
            <a:ext cx="14362131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Vía Aérea +  Control de columna cervical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Ventilación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Circulación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Déficit neurológico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Exposición</a:t>
            </a:r>
          </a:p>
        </p:txBody>
      </p:sp>
      <p:sp>
        <p:nvSpPr>
          <p:cNvPr id="546" name="Shape 546"/>
          <p:cNvSpPr/>
          <p:nvPr/>
        </p:nvSpPr>
        <p:spPr>
          <a:xfrm>
            <a:off x="4229670" y="3990494"/>
            <a:ext cx="7828410" cy="1209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Evaluación Primaria</a:t>
            </a:r>
          </a:p>
        </p:txBody>
      </p:sp>
    </p:spTree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49" name="Shape 549"/>
          <p:cNvSpPr/>
          <p:nvPr/>
        </p:nvSpPr>
        <p:spPr>
          <a:xfrm>
            <a:off x="6797799" y="1355725"/>
            <a:ext cx="10788403" cy="17176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Lesiones Torácicas</a:t>
            </a:r>
          </a:p>
        </p:txBody>
      </p:sp>
      <p:sp>
        <p:nvSpPr>
          <p:cNvPr id="550" name="Shape 550"/>
          <p:cNvSpPr/>
          <p:nvPr/>
        </p:nvSpPr>
        <p:spPr>
          <a:xfrm>
            <a:off x="4380601" y="3776752"/>
            <a:ext cx="15622798" cy="882459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Neumotórax (a tensión, simple, abierto)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Hemotórax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Contusión pulmonar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Tórax inestable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Fracturas costales</a:t>
            </a:r>
          </a:p>
          <a:p>
            <a:pPr marL="814916" indent="-814916" algn="l">
              <a:lnSpc>
                <a:spcPct val="120000"/>
              </a:lnSpc>
              <a:buSzPct val="45000"/>
              <a:buBlip>
                <a:blip r:embed="rId2"/>
              </a:buBlip>
              <a:defRPr sz="6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Otras</a:t>
            </a:r>
          </a:p>
          <a:p>
            <a:pPr marL="1708150" lvl="2" indent="-8191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Taponamiento pericárdico</a:t>
            </a:r>
          </a:p>
          <a:p>
            <a:pPr marL="1708150" lvl="2" indent="-819150" algn="l">
              <a:lnSpc>
                <a:spcPct val="120000"/>
              </a:lnSpc>
              <a:buSzPct val="45000"/>
              <a:buBlip>
                <a:blip r:embed="rId2"/>
              </a:buBlip>
              <a:defRPr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Contusión miocárdica</a:t>
            </a:r>
          </a:p>
        </p:txBody>
      </p:sp>
    </p:spTree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53" name="Shape 553"/>
          <p:cNvSpPr/>
          <p:nvPr/>
        </p:nvSpPr>
        <p:spPr>
          <a:xfrm>
            <a:off x="6614319" y="822324"/>
            <a:ext cx="1115536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Lesiones Torácicas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Neumotórax a tensión</a:t>
            </a:r>
          </a:p>
        </p:txBody>
      </p:sp>
      <p:sp>
        <p:nvSpPr>
          <p:cNvPr id="554" name="Shape 554"/>
          <p:cNvSpPr/>
          <p:nvPr/>
        </p:nvSpPr>
        <p:spPr>
          <a:xfrm>
            <a:off x="3280463" y="5383937"/>
            <a:ext cx="11112190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Emergencia que amenaza la vida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El diagnóstico es clínico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NO necesita imágenes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Requiere descompresión urgente</a:t>
            </a:r>
          </a:p>
        </p:txBody>
      </p:sp>
      <p:pic>
        <p:nvPicPr>
          <p:cNvPr id="555" name="tension ptx.jpg" descr="C:\Documents and Settings\James de Courcy\Desktop\blast injuries\tension ptx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44228" y="4655870"/>
            <a:ext cx="6400618" cy="7733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58" name="Shape 558"/>
          <p:cNvSpPr/>
          <p:nvPr/>
        </p:nvSpPr>
        <p:spPr>
          <a:xfrm>
            <a:off x="6614319" y="822324"/>
            <a:ext cx="1115536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Lesiones Torácicas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Neumotórax a tensión</a:t>
            </a:r>
          </a:p>
        </p:txBody>
      </p:sp>
      <p:sp>
        <p:nvSpPr>
          <p:cNvPr id="559" name="Shape 559"/>
          <p:cNvSpPr/>
          <p:nvPr/>
        </p:nvSpPr>
        <p:spPr>
          <a:xfrm>
            <a:off x="3821612" y="5074374"/>
            <a:ext cx="16740776" cy="62769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El aire entra al espacio pleural pero no puede salir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Aumenta la presión intratorácica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Desplazamiento del mediastino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Disminuye el retorno venoso y el gasto cardiaco</a:t>
            </a:r>
          </a:p>
          <a:p>
            <a:pPr marL="740833" indent="-740833" algn="l">
              <a:lnSpc>
                <a:spcPct val="150000"/>
              </a:lnSpc>
              <a:buSzPct val="45000"/>
              <a:buBlip>
                <a:blip r:embed="rId2"/>
              </a:buBlip>
              <a:defRPr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Dificultad respiratoria e hipoxia</a:t>
            </a:r>
          </a:p>
        </p:txBody>
      </p:sp>
    </p:spTree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62" name="Shape 562"/>
          <p:cNvSpPr/>
          <p:nvPr/>
        </p:nvSpPr>
        <p:spPr>
          <a:xfrm>
            <a:off x="5407024" y="822324"/>
            <a:ext cx="13569951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Neumotórax a tensión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Manejo</a:t>
            </a:r>
          </a:p>
        </p:txBody>
      </p:sp>
      <p:sp>
        <p:nvSpPr>
          <p:cNvPr id="563" name="Shape 563"/>
          <p:cNvSpPr/>
          <p:nvPr/>
        </p:nvSpPr>
        <p:spPr>
          <a:xfrm>
            <a:off x="2937511" y="4951183"/>
            <a:ext cx="9502852" cy="6142357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Descompresión inmediata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Aguja gruesa</a:t>
            </a:r>
          </a:p>
          <a:p>
            <a:pPr marL="1618544" lvl="2" indent="-729544" algn="l">
              <a:lnSpc>
                <a:spcPct val="12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Segundo espacio intercostal</a:t>
            </a:r>
          </a:p>
          <a:p>
            <a:pPr marL="1618544" lvl="2" indent="-729544" algn="l">
              <a:lnSpc>
                <a:spcPct val="120000"/>
              </a:lnSpc>
              <a:buSzPct val="45000"/>
              <a:buBlip>
                <a:blip r:embed="rId2"/>
              </a:buBlip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Línea medio-clavicular</a:t>
            </a:r>
          </a:p>
          <a:p>
            <a:pPr marL="740833" indent="-740833" algn="l">
              <a:lnSpc>
                <a:spcPct val="12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Pleurostomía formal a continuación</a:t>
            </a:r>
          </a:p>
        </p:txBody>
      </p:sp>
      <p:pic>
        <p:nvPicPr>
          <p:cNvPr id="564" name="2nd interspace small.jpg" descr="2nd interspace sm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59179" y="3978537"/>
            <a:ext cx="8315426" cy="4668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thoraco.png" descr="thorac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25667" y="8921501"/>
            <a:ext cx="3600987" cy="3600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6" name="wound0006a.jpg" descr="wound0006a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909107" y="8940849"/>
            <a:ext cx="4548060" cy="3562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69" name="Shape 569"/>
          <p:cNvSpPr/>
          <p:nvPr/>
        </p:nvSpPr>
        <p:spPr>
          <a:xfrm>
            <a:off x="6614319" y="822324"/>
            <a:ext cx="1115536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Lesiones Torácicas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Neumotórax simple</a:t>
            </a:r>
          </a:p>
        </p:txBody>
      </p:sp>
      <p:sp>
        <p:nvSpPr>
          <p:cNvPr id="570" name="Shape 570"/>
          <p:cNvSpPr/>
          <p:nvPr/>
        </p:nvSpPr>
        <p:spPr>
          <a:xfrm>
            <a:off x="4180474" y="4542269"/>
            <a:ext cx="16023052" cy="8110554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Rayos X para confirmar y evaluar tamaño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Riesgo de</a:t>
            </a:r>
            <a:r>
              <a:rPr lang="es-ES_tradnl" dirty="0"/>
              <a:t> convertirse en uno a tensión</a:t>
            </a:r>
            <a:endParaRPr dirty="0"/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Considerar pleurostomía</a:t>
            </a:r>
          </a:p>
          <a:p>
            <a:pPr marL="1696155" lvl="2" indent="-807155" algn="l">
              <a:lnSpc>
                <a:spcPct val="15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Neumotórax grande</a:t>
            </a:r>
          </a:p>
          <a:p>
            <a:pPr marL="1696155" lvl="2" indent="-807155" algn="l">
              <a:lnSpc>
                <a:spcPct val="15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Paciente que necesita ser ventilado</a:t>
            </a:r>
          </a:p>
          <a:p>
            <a:pPr marL="1696155" lvl="2" indent="-807155" algn="l">
              <a:lnSpc>
                <a:spcPct val="150000"/>
              </a:lnSpc>
              <a:buSzPct val="45000"/>
              <a:buBlip>
                <a:blip r:embed="rId2"/>
              </a:buBlip>
              <a:defRPr sz="5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Paciente que va a ser trasladado</a:t>
            </a:r>
          </a:p>
        </p:txBody>
      </p:sp>
    </p:spTree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73" name="Shape 573"/>
          <p:cNvSpPr/>
          <p:nvPr/>
        </p:nvSpPr>
        <p:spPr>
          <a:xfrm>
            <a:off x="6614319" y="822324"/>
            <a:ext cx="1115536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Lesiones Torácicas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Neumotórax abierto</a:t>
            </a:r>
          </a:p>
        </p:txBody>
      </p:sp>
      <p:sp>
        <p:nvSpPr>
          <p:cNvPr id="574" name="Shape 574"/>
          <p:cNvSpPr/>
          <p:nvPr/>
        </p:nvSpPr>
        <p:spPr>
          <a:xfrm>
            <a:off x="4180474" y="4895304"/>
            <a:ext cx="10813417" cy="701611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Es una lesión “aspirativa” del tórax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Otros signos de neumotórax presentes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Ocluya la lesión (solo en 3 lados)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El aire escapa en la espiración</a:t>
            </a:r>
          </a:p>
          <a:p>
            <a:pPr marL="716138" indent="-716138" algn="l">
              <a:lnSpc>
                <a:spcPct val="120000"/>
              </a:lnSpc>
              <a:buSzPct val="45000"/>
              <a:buBlip>
                <a:blip r:embed="rId2"/>
              </a:buBlip>
              <a:defRPr sz="5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Pleurostomía urgente</a:t>
            </a:r>
          </a:p>
        </p:txBody>
      </p:sp>
      <p:pic>
        <p:nvPicPr>
          <p:cNvPr id="575" name="open ptx stab wound.jpg" descr="open ptx stab woun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44009" y="4320094"/>
            <a:ext cx="4113327" cy="3963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sucking chest dressing small.jpg" descr="sucking chest dressing small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74444" y="8565955"/>
            <a:ext cx="4052454" cy="3963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79" name="Shape 579"/>
          <p:cNvSpPr/>
          <p:nvPr/>
        </p:nvSpPr>
        <p:spPr>
          <a:xfrm>
            <a:off x="6614319" y="822324"/>
            <a:ext cx="1115536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Lesiones Torácicas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Hemotórax</a:t>
            </a:r>
          </a:p>
        </p:txBody>
      </p:sp>
      <p:pic>
        <p:nvPicPr>
          <p:cNvPr id="580" name="haemothorax xray.jpg" descr="haemothorax xra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90191" y="4804810"/>
            <a:ext cx="6623917" cy="5887112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Shape 581"/>
          <p:cNvSpPr/>
          <p:nvPr/>
        </p:nvSpPr>
        <p:spPr>
          <a:xfrm>
            <a:off x="3737664" y="4189507"/>
            <a:ext cx="10426056" cy="706691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567972" indent="-567972" algn="l">
              <a:lnSpc>
                <a:spcPct val="120000"/>
              </a:lnSpc>
              <a:buSzPct val="45000"/>
              <a:buBlip>
                <a:blip r:embed="rId3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Ruidos pulmonares disminuidos, matidez a la percusión</a:t>
            </a:r>
          </a:p>
          <a:p>
            <a:pPr marL="567972" indent="-567972" algn="l">
              <a:lnSpc>
                <a:spcPct val="120000"/>
              </a:lnSpc>
              <a:buSzPct val="45000"/>
              <a:buBlip>
                <a:blip r:embed="rId3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Puede haber shock hipovolémico</a:t>
            </a:r>
          </a:p>
          <a:p>
            <a:pPr marL="567972" indent="-567972" algn="l">
              <a:lnSpc>
                <a:spcPct val="120000"/>
              </a:lnSpc>
              <a:buSzPct val="45000"/>
              <a:buBlip>
                <a:blip r:embed="rId3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Pleurostomía gruesa</a:t>
            </a:r>
          </a:p>
          <a:p>
            <a:pPr marL="567972" indent="-567972" algn="l">
              <a:lnSpc>
                <a:spcPct val="120000"/>
              </a:lnSpc>
              <a:buSzPct val="45000"/>
              <a:buBlip>
                <a:blip r:embed="rId3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La re-expansión pulmonar puede detener el sangrado</a:t>
            </a:r>
          </a:p>
          <a:p>
            <a:pPr marL="567972" indent="-567972" algn="l">
              <a:lnSpc>
                <a:spcPct val="120000"/>
              </a:lnSpc>
              <a:buSzPct val="45000"/>
              <a:buBlip>
                <a:blip r:embed="rId3"/>
              </a:buBlip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Solicite ayuda al cirujano si el sangrado persiste</a:t>
            </a:r>
          </a:p>
        </p:txBody>
      </p:sp>
    </p:spTree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84" name="Shape 584"/>
          <p:cNvSpPr/>
          <p:nvPr/>
        </p:nvSpPr>
        <p:spPr>
          <a:xfrm>
            <a:off x="6614319" y="822324"/>
            <a:ext cx="11155363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Lesiones Torácicas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Contusión Pulmonar</a:t>
            </a:r>
          </a:p>
        </p:txBody>
      </p:sp>
      <p:sp>
        <p:nvSpPr>
          <p:cNvPr id="585" name="Shape 585"/>
          <p:cNvSpPr/>
          <p:nvPr/>
        </p:nvSpPr>
        <p:spPr>
          <a:xfrm>
            <a:off x="4180473" y="4565320"/>
            <a:ext cx="16023053" cy="7945380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90222" indent="-790222" algn="l">
              <a:lnSpc>
                <a:spcPct val="12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Compromete potencialmente la vida</a:t>
            </a:r>
          </a:p>
          <a:p>
            <a:pPr marL="790222" indent="-790222" algn="l">
              <a:lnSpc>
                <a:spcPct val="12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Sospechar si hay fracturas costales</a:t>
            </a:r>
          </a:p>
          <a:p>
            <a:pPr marL="790222" indent="-790222" algn="l">
              <a:lnSpc>
                <a:spcPct val="12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Alerta: </a:t>
            </a:r>
            <a:r>
              <a:rPr lang="es-ES_tradnl" dirty="0"/>
              <a:t>p</a:t>
            </a:r>
            <a:r>
              <a:rPr dirty="0"/>
              <a:t>rogresión en las siguientes 24h</a:t>
            </a:r>
          </a:p>
          <a:p>
            <a:pPr marL="790222" indent="-790222" algn="l">
              <a:lnSpc>
                <a:spcPct val="12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Manejo:</a:t>
            </a:r>
          </a:p>
          <a:p>
            <a:pPr marL="1684161" lvl="2" indent="-795161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Oxígeno.</a:t>
            </a:r>
          </a:p>
          <a:p>
            <a:pPr marL="1684161" lvl="2" indent="-795161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Analgesia.</a:t>
            </a:r>
          </a:p>
          <a:p>
            <a:pPr marL="1684161" lvl="2" indent="-795161" algn="l">
              <a:lnSpc>
                <a:spcPct val="120000"/>
              </a:lnSpc>
              <a:buSzPct val="45000"/>
              <a:buBlip>
                <a:blip r:embed="rId2"/>
              </a:buBlip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Ventilación mecánica si es necesario.</a:t>
            </a:r>
          </a:p>
        </p:txBody>
      </p:sp>
    </p:spTree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955"/>
            </a:gs>
            <a:gs pos="67692">
              <a:srgbClr val="2B6AAA"/>
            </a:gs>
            <a:gs pos="100000">
              <a:srgbClr val="53ABFF"/>
            </a:gs>
          </a:gsLst>
          <a:lin ang="1272189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/>
          <p:nvPr/>
        </p:nvSpPr>
        <p:spPr>
          <a:xfrm>
            <a:off x="19393792" y="12548908"/>
            <a:ext cx="1706490" cy="96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4293" tIns="64293" rIns="64293" bIns="64293"/>
          <a:lstStyle>
            <a:lvl1pPr algn="l" defTabSz="1285875">
              <a:defRPr sz="6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PTC</a:t>
            </a:r>
          </a:p>
        </p:txBody>
      </p:sp>
      <p:sp>
        <p:nvSpPr>
          <p:cNvPr id="588" name="Shape 588"/>
          <p:cNvSpPr/>
          <p:nvPr/>
        </p:nvSpPr>
        <p:spPr>
          <a:xfrm>
            <a:off x="6691709" y="822324"/>
            <a:ext cx="11000582" cy="2784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104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Lesiones torácicas</a:t>
            </a:r>
          </a:p>
          <a:p>
            <a:pPr>
              <a:defRPr sz="7000">
                <a:solidFill>
                  <a:srgbClr val="EACC1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Fracturas Costales</a:t>
            </a:r>
          </a:p>
        </p:txBody>
      </p:sp>
      <p:sp>
        <p:nvSpPr>
          <p:cNvPr id="589" name="Shape 589"/>
          <p:cNvSpPr/>
          <p:nvPr/>
        </p:nvSpPr>
        <p:spPr>
          <a:xfrm>
            <a:off x="5300638" y="5090249"/>
            <a:ext cx="14351992" cy="6721476"/>
          </a:xfrm>
          <a:prstGeom prst="rect">
            <a:avLst/>
          </a:prstGeom>
          <a:ln w="12700">
            <a:miter lim="400000"/>
          </a:ln>
          <a:effectLst>
            <a:outerShdw blurRad="63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Pueden producir una lesión pulmonar subyacente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Pueden ocurrir en traumas simples en pacientes ancianos</a:t>
            </a:r>
          </a:p>
          <a:p>
            <a:pPr marL="790222" indent="-790222" algn="l">
              <a:lnSpc>
                <a:spcPct val="150000"/>
              </a:lnSpc>
              <a:buSzPct val="45000"/>
              <a:buBlip>
                <a:blip r:embed="rId2"/>
              </a:buBlip>
              <a:defRPr sz="6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Recuerde la analgesia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11191</TotalTime>
  <Words>6260</Words>
  <Application>Microsoft Macintosh PowerPoint</Application>
  <PresentationFormat>Custom</PresentationFormat>
  <Paragraphs>1800</Paragraphs>
  <Slides>249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249</vt:i4>
      </vt:variant>
    </vt:vector>
  </HeadingPairs>
  <TitlesOfParts>
    <vt:vector size="260" baseType="lpstr">
      <vt:lpstr>ＭＳ Ｐゴシック</vt:lpstr>
      <vt:lpstr>Arial</vt:lpstr>
      <vt:lpstr>Georgia</vt:lpstr>
      <vt:lpstr>Gill Sans</vt:lpstr>
      <vt:lpstr>Gill Sans SemiBold</vt:lpstr>
      <vt:lpstr>Helvetica</vt:lpstr>
      <vt:lpstr>Helvetica Light</vt:lpstr>
      <vt:lpstr>Helvetica Neue</vt:lpstr>
      <vt:lpstr>Times New Roman</vt:lpstr>
      <vt:lpstr>White</vt:lpstr>
      <vt:lpstr>Tema de Office</vt:lpstr>
      <vt:lpstr>Primary Trauma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recommend Lifebox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Trauma Care</dc:title>
  <cp:lastModifiedBy>Microsoft Office User</cp:lastModifiedBy>
  <cp:revision>83</cp:revision>
  <dcterms:modified xsi:type="dcterms:W3CDTF">2018-06-19T12:06:10Z</dcterms:modified>
</cp:coreProperties>
</file>