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391" r:id="rId2"/>
    <p:sldId id="388" r:id="rId3"/>
    <p:sldId id="261" r:id="rId4"/>
    <p:sldId id="350" r:id="rId5"/>
    <p:sldId id="462" r:id="rId6"/>
    <p:sldId id="264" r:id="rId7"/>
    <p:sldId id="265" r:id="rId8"/>
    <p:sldId id="266" r:id="rId9"/>
    <p:sldId id="270" r:id="rId10"/>
    <p:sldId id="269" r:id="rId11"/>
    <p:sldId id="441" r:id="rId12"/>
    <p:sldId id="442" r:id="rId13"/>
    <p:sldId id="267" r:id="rId14"/>
    <p:sldId id="363" r:id="rId15"/>
    <p:sldId id="362" r:id="rId16"/>
    <p:sldId id="272" r:id="rId17"/>
    <p:sldId id="480" r:id="rId18"/>
    <p:sldId id="273" r:id="rId19"/>
    <p:sldId id="393" r:id="rId20"/>
    <p:sldId id="394" r:id="rId21"/>
    <p:sldId id="464" r:id="rId22"/>
    <p:sldId id="482" r:id="rId23"/>
    <p:sldId id="423" r:id="rId24"/>
    <p:sldId id="426" r:id="rId25"/>
    <p:sldId id="277" r:id="rId26"/>
    <p:sldId id="276" r:id="rId27"/>
    <p:sldId id="278" r:id="rId28"/>
    <p:sldId id="280" r:id="rId29"/>
    <p:sldId id="281" r:id="rId30"/>
    <p:sldId id="283" r:id="rId31"/>
    <p:sldId id="284" r:id="rId32"/>
    <p:sldId id="364" r:id="rId33"/>
    <p:sldId id="286" r:id="rId34"/>
    <p:sldId id="365" r:id="rId35"/>
    <p:sldId id="353" r:id="rId36"/>
    <p:sldId id="289" r:id="rId37"/>
    <p:sldId id="291" r:id="rId38"/>
    <p:sldId id="292" r:id="rId39"/>
    <p:sldId id="440" r:id="rId40"/>
    <p:sldId id="294" r:id="rId41"/>
    <p:sldId id="295" r:id="rId42"/>
    <p:sldId id="297" r:id="rId43"/>
    <p:sldId id="427" r:id="rId44"/>
    <p:sldId id="300" r:id="rId45"/>
    <p:sldId id="296" r:id="rId46"/>
    <p:sldId id="465" r:id="rId47"/>
    <p:sldId id="449" r:id="rId48"/>
    <p:sldId id="475" r:id="rId49"/>
    <p:sldId id="302" r:id="rId50"/>
    <p:sldId id="304" r:id="rId51"/>
    <p:sldId id="478" r:id="rId52"/>
    <p:sldId id="487" r:id="rId53"/>
    <p:sldId id="306" r:id="rId54"/>
    <p:sldId id="438" r:id="rId55"/>
    <p:sldId id="307" r:id="rId56"/>
    <p:sldId id="371" r:id="rId57"/>
    <p:sldId id="483" r:id="rId58"/>
    <p:sldId id="439" r:id="rId59"/>
    <p:sldId id="357" r:id="rId60"/>
    <p:sldId id="370" r:id="rId61"/>
    <p:sldId id="309" r:id="rId62"/>
    <p:sldId id="473" r:id="rId63"/>
    <p:sldId id="381" r:id="rId64"/>
    <p:sldId id="390" r:id="rId65"/>
    <p:sldId id="477" r:id="rId66"/>
    <p:sldId id="486" r:id="rId67"/>
    <p:sldId id="312" r:id="rId68"/>
    <p:sldId id="466" r:id="rId69"/>
    <p:sldId id="435" r:id="rId70"/>
    <p:sldId id="446" r:id="rId71"/>
    <p:sldId id="355" r:id="rId72"/>
    <p:sldId id="429" r:id="rId73"/>
    <p:sldId id="314" r:id="rId74"/>
    <p:sldId id="372" r:id="rId75"/>
    <p:sldId id="373" r:id="rId76"/>
    <p:sldId id="374" r:id="rId77"/>
    <p:sldId id="474" r:id="rId78"/>
    <p:sldId id="382" r:id="rId79"/>
    <p:sldId id="414" r:id="rId80"/>
    <p:sldId id="467" r:id="rId81"/>
    <p:sldId id="485" r:id="rId82"/>
    <p:sldId id="319" r:id="rId83"/>
    <p:sldId id="436" r:id="rId84"/>
    <p:sldId id="400" r:id="rId85"/>
    <p:sldId id="322" r:id="rId86"/>
    <p:sldId id="320" r:id="rId87"/>
    <p:sldId id="428" r:id="rId88"/>
    <p:sldId id="321" r:id="rId89"/>
    <p:sldId id="476" r:id="rId90"/>
    <p:sldId id="383" r:id="rId91"/>
    <p:sldId id="412" r:id="rId92"/>
    <p:sldId id="451" r:id="rId93"/>
    <p:sldId id="470" r:id="rId94"/>
    <p:sldId id="325" r:id="rId95"/>
    <p:sldId id="450" r:id="rId96"/>
    <p:sldId id="472" r:id="rId97"/>
    <p:sldId id="437" r:id="rId98"/>
    <p:sldId id="456" r:id="rId99"/>
    <p:sldId id="457" r:id="rId100"/>
    <p:sldId id="326" r:id="rId101"/>
    <p:sldId id="471" r:id="rId102"/>
    <p:sldId id="327" r:id="rId103"/>
    <p:sldId id="484" r:id="rId104"/>
    <p:sldId id="479" r:id="rId105"/>
    <p:sldId id="384" r:id="rId106"/>
    <p:sldId id="413" r:id="rId107"/>
    <p:sldId id="332" r:id="rId108"/>
    <p:sldId id="333" r:id="rId109"/>
    <p:sldId id="334" r:id="rId110"/>
    <p:sldId id="335" r:id="rId111"/>
    <p:sldId id="336" r:id="rId112"/>
    <p:sldId id="337" r:id="rId113"/>
    <p:sldId id="338" r:id="rId114"/>
    <p:sldId id="403" r:id="rId115"/>
    <p:sldId id="404" r:id="rId116"/>
    <p:sldId id="405" r:id="rId117"/>
    <p:sldId id="463" r:id="rId118"/>
    <p:sldId id="406" r:id="rId119"/>
    <p:sldId id="407" r:id="rId120"/>
    <p:sldId id="408" r:id="rId121"/>
    <p:sldId id="425" r:id="rId122"/>
    <p:sldId id="341" r:id="rId1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60"/>
    <a:srgbClr val="202087"/>
    <a:srgbClr val="161761"/>
    <a:srgbClr val="050240"/>
    <a:srgbClr val="08005C"/>
    <a:srgbClr val="94CEFF"/>
    <a:srgbClr val="FF0000"/>
    <a:srgbClr val="000000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4" autoAdjust="0"/>
    <p:restoredTop sz="99736" autoAdjust="0"/>
  </p:normalViewPr>
  <p:slideViewPr>
    <p:cSldViewPr>
      <p:cViewPr>
        <p:scale>
          <a:sx n="76" d="100"/>
          <a:sy n="76" d="100"/>
        </p:scale>
        <p:origin x="-1592" y="-21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-20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handoutMaster" Target="handoutMasters/handoutMaster1.xml"/><Relationship Id="rId126" Type="http://schemas.openxmlformats.org/officeDocument/2006/relationships/printerSettings" Target="printerSettings/printerSettings1.bin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16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712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3FE694-12E0-4B87-A4C6-693652703E28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lvl="2"/>
            <a:endParaRPr lang="en-US" altLang="en-GB" sz="16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lvl="2"/>
            <a:endParaRPr lang="en-US" altLang="en-GB" sz="16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altLang="en-GB" dirty="0" smtClean="0"/>
              <a:t>First demo normal speed to….</a:t>
            </a:r>
          </a:p>
          <a:p>
            <a:r>
              <a:rPr lang="en-GB" altLang="en-GB" dirty="0" smtClean="0"/>
              <a:t>Then slow and explained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9161D7-21CE-4B89-AEBC-2F59D64CC407}" type="slidenum">
              <a:rPr lang="en-AU" smtClean="0"/>
              <a:t>99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32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6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endParaRPr lang="en-AU" altLang="en-GB" sz="1000" dirty="0" smtClean="0">
              <a:cs typeface="Times New Roman" charset="0"/>
            </a:endParaRPr>
          </a:p>
          <a:p>
            <a:pPr>
              <a:buFontTx/>
              <a:buChar char="•"/>
            </a:pPr>
            <a:endParaRPr lang="en-GB" altLang="en-GB" dirty="0" smtClean="0"/>
          </a:p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alt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46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457200"/>
            <a:ext cx="56832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8450263" y="6457950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Georgia" charset="0"/>
              </a:rPr>
              <a:t>PTC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140968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GB" altLang="en-GB" sz="8000" dirty="0">
                <a:ea typeface="+mj-ea"/>
                <a:cs typeface="+mj-cs"/>
              </a:rPr>
              <a:t/>
            </a:r>
            <a:br>
              <a:rPr lang="en-GB" altLang="en-GB" sz="8000" dirty="0">
                <a:ea typeface="+mj-ea"/>
                <a:cs typeface="+mj-cs"/>
              </a:rPr>
            </a:br>
            <a:r>
              <a:rPr lang="en-GB" altLang="en-GB" sz="8000" dirty="0">
                <a:ea typeface="+mj-ea"/>
                <a:cs typeface="+mj-cs"/>
              </a:rPr>
              <a:t>Instructor </a:t>
            </a:r>
            <a:r>
              <a:rPr lang="en-GB" altLang="en-GB" sz="8000" dirty="0" smtClean="0">
                <a:ea typeface="+mj-ea"/>
                <a:cs typeface="+mj-cs"/>
              </a:rPr>
              <a:t>Course</a:t>
            </a:r>
            <a:br>
              <a:rPr lang="en-GB" altLang="en-GB" sz="8000" dirty="0" smtClean="0">
                <a:ea typeface="+mj-ea"/>
                <a:cs typeface="+mj-cs"/>
              </a:rPr>
            </a:br>
            <a:r>
              <a:rPr lang="en-GB" altLang="en-GB" sz="1800" dirty="0" smtClean="0">
                <a:ea typeface="+mj-ea"/>
                <a:cs typeface="+mj-cs"/>
              </a:rPr>
              <a:t/>
            </a:r>
            <a:br>
              <a:rPr lang="en-GB" altLang="en-GB" sz="1800" dirty="0" smtClean="0">
                <a:ea typeface="+mj-ea"/>
                <a:cs typeface="+mj-cs"/>
              </a:rPr>
            </a:br>
            <a:r>
              <a:rPr lang="en-GB" altLang="en-GB" sz="1800" dirty="0" smtClean="0">
                <a:ea typeface="+mj-ea"/>
                <a:cs typeface="+mj-cs"/>
              </a:rPr>
              <a:t/>
            </a:r>
            <a:br>
              <a:rPr lang="en-GB" altLang="en-GB" sz="1800" dirty="0" smtClean="0">
                <a:ea typeface="+mj-ea"/>
                <a:cs typeface="+mj-cs"/>
              </a:rPr>
            </a:br>
            <a:r>
              <a:rPr lang="en-GB" altLang="en-GB" sz="1800" dirty="0"/>
              <a:t/>
            </a:r>
            <a:br>
              <a:rPr lang="en-GB" altLang="en-GB" sz="1800" dirty="0"/>
            </a:br>
            <a:r>
              <a:rPr lang="en-GB" altLang="en-GB" sz="1800" dirty="0" smtClean="0"/>
              <a:t/>
            </a:r>
            <a:br>
              <a:rPr lang="en-GB" altLang="en-GB" sz="1800" dirty="0" smtClean="0"/>
            </a:br>
            <a:r>
              <a:rPr lang="en-GB" altLang="en-GB" sz="1800" dirty="0" smtClean="0"/>
              <a:t>2021 Edition</a:t>
            </a:r>
            <a:endParaRPr lang="en-GB" altLang="en-GB" sz="1200" dirty="0">
              <a:ea typeface="+mj-ea"/>
              <a:cs typeface="+mj-cs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9512" y="116632"/>
            <a:ext cx="4410075" cy="923925"/>
            <a:chOff x="168275" y="77788"/>
            <a:chExt cx="4410075" cy="923925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168275" y="77788"/>
              <a:ext cx="148026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5400" dirty="0">
                  <a:latin typeface="Georgia" charset="0"/>
                </a:rPr>
                <a:t>PTC</a:t>
              </a:r>
              <a:endParaRPr lang="en-US" sz="2800" dirty="0">
                <a:latin typeface="Georgia" charset="0"/>
              </a:endParaRP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539968" y="191257"/>
              <a:ext cx="30383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charset="0"/>
                  <a:cs typeface="Times New Roman" charset="0"/>
                </a:rPr>
                <a:t>Primary Trauma Care</a:t>
              </a:r>
            </a:p>
            <a:p>
              <a:pPr eaLnBrk="1" hangingPunct="1"/>
              <a:r>
                <a:rPr lang="en-US" sz="2100">
                  <a:latin typeface="Times New Roman" charset="0"/>
                  <a:cs typeface="Times New Roman" charset="0"/>
                </a:rPr>
                <a:t>Foundation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496" y="648866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Learning - knowledge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99648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GB" sz="4000" dirty="0" smtClean="0"/>
              <a:t>Learning &amp; remembering facts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altLang="en-GB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Facts in PTC lectures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Understanding and applying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altLang="en-GB" sz="4000" dirty="0" smtClean="0">
                <a:solidFill>
                  <a:srgbClr val="7EE399"/>
                </a:solidFill>
              </a:rPr>
              <a:t>Discussions and skills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Putting it all together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altLang="en-GB" sz="4000" dirty="0" smtClean="0">
                <a:solidFill>
                  <a:srgbClr val="7EE399"/>
                </a:solidFill>
              </a:rPr>
              <a:t>Simulation scenarios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/>
          <a:lstStyle/>
          <a:p>
            <a:r>
              <a:rPr lang="en-GB" altLang="en-GB" sz="4800" dirty="0" smtClean="0"/>
              <a:t>Scenario Planning - Content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772400" cy="4114800"/>
          </a:xfrm>
        </p:spPr>
        <p:txBody>
          <a:bodyPr/>
          <a:lstStyle/>
          <a:p>
            <a:pPr lvl="0"/>
            <a:r>
              <a:rPr lang="en-GB" sz="3600" dirty="0"/>
              <a:t>Learners’ experience </a:t>
            </a:r>
            <a:r>
              <a:rPr lang="en-GB" sz="3600" dirty="0" smtClean="0"/>
              <a:t>&amp; knowledge</a:t>
            </a:r>
            <a:endParaRPr lang="en-GB" sz="3600" dirty="0"/>
          </a:p>
          <a:p>
            <a:pPr lvl="0"/>
            <a:r>
              <a:rPr lang="en-GB" sz="3600" dirty="0" smtClean="0"/>
              <a:t>Read scenarios</a:t>
            </a:r>
            <a:endParaRPr lang="en-GB" sz="3600" dirty="0"/>
          </a:p>
          <a:p>
            <a:pPr lvl="0"/>
            <a:r>
              <a:rPr lang="en-GB" sz="3600" dirty="0" smtClean="0"/>
              <a:t>Plan briefing and timing</a:t>
            </a:r>
            <a:endParaRPr lang="en-GB" sz="3600" dirty="0"/>
          </a:p>
          <a:p>
            <a:pPr lvl="0"/>
            <a:r>
              <a:rPr lang="en-GB" sz="3600" dirty="0" smtClean="0"/>
              <a:t>Consider practice </a:t>
            </a:r>
            <a:r>
              <a:rPr lang="en-GB" sz="3600" dirty="0"/>
              <a:t>run-</a:t>
            </a:r>
            <a:r>
              <a:rPr lang="en-GB" sz="3600" dirty="0" smtClean="0"/>
              <a:t>through</a:t>
            </a:r>
            <a:endParaRPr lang="en-GB" sz="3600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100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84976" cy="1143000"/>
          </a:xfrm>
        </p:spPr>
        <p:txBody>
          <a:bodyPr/>
          <a:lstStyle/>
          <a:p>
            <a:r>
              <a:rPr lang="en-US" dirty="0" smtClean="0"/>
              <a:t>Scenario planning 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sz="3600" dirty="0" smtClean="0"/>
              <a:t>Privacy, noise, distraction, lighting</a:t>
            </a:r>
          </a:p>
          <a:p>
            <a:r>
              <a:rPr lang="en-GB" altLang="en-GB" sz="3600" dirty="0" smtClean="0"/>
              <a:t>Enough space</a:t>
            </a:r>
          </a:p>
          <a:p>
            <a:r>
              <a:rPr lang="en-GB" altLang="en-GB" sz="3600" dirty="0" smtClean="0"/>
              <a:t>Use </a:t>
            </a:r>
            <a:r>
              <a:rPr lang="en-GB" altLang="en-GB" sz="3600" dirty="0"/>
              <a:t>local equipment </a:t>
            </a:r>
          </a:p>
          <a:p>
            <a:r>
              <a:rPr lang="en-GB" altLang="en-GB" sz="3600" dirty="0"/>
              <a:t>Use people as models</a:t>
            </a:r>
          </a:p>
          <a:p>
            <a:r>
              <a:rPr lang="en-GB" altLang="en-GB" sz="3600" dirty="0"/>
              <a:t>Use bed or trolley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26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16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GB" altLang="en-GB" sz="5400" dirty="0" smtClean="0"/>
              <a:t>Scenarios - Delivery</a:t>
            </a:r>
            <a:endParaRPr lang="en-GB" altLang="en-GB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0263" cy="4876800"/>
          </a:xfrm>
        </p:spPr>
        <p:txBody>
          <a:bodyPr/>
          <a:lstStyle/>
          <a:p>
            <a:r>
              <a:rPr lang="en-GB" altLang="en-GB" sz="3600" dirty="0" smtClean="0"/>
              <a:t>Allocate roles</a:t>
            </a:r>
          </a:p>
          <a:p>
            <a:pPr lvl="1" indent="-381000"/>
            <a:r>
              <a:rPr lang="en-GB" altLang="en-GB" sz="3600" dirty="0" smtClean="0"/>
              <a:t>‘Doctor’, patient, nurse, observer(s)</a:t>
            </a:r>
          </a:p>
          <a:p>
            <a:r>
              <a:rPr lang="en-GB" altLang="en-GB" sz="3600" dirty="0" smtClean="0"/>
              <a:t>‘Doctor’ out of room</a:t>
            </a:r>
          </a:p>
          <a:p>
            <a:pPr lvl="1" indent="-381000"/>
            <a:r>
              <a:rPr lang="en-GB" altLang="en-GB" sz="3600" dirty="0" smtClean="0"/>
              <a:t>Full story told to group</a:t>
            </a:r>
          </a:p>
          <a:p>
            <a:r>
              <a:rPr lang="en-GB" altLang="en-GB" sz="3600" dirty="0" smtClean="0"/>
              <a:t>‘Doctor’ back in room - give history</a:t>
            </a:r>
          </a:p>
          <a:p>
            <a:r>
              <a:rPr lang="en-GB" altLang="en-GB" sz="3600" dirty="0" smtClean="0"/>
              <a:t>Encourage realistic role play </a:t>
            </a:r>
          </a:p>
          <a:p>
            <a:pPr lvl="1" indent="-381000"/>
            <a:r>
              <a:rPr lang="en-GB" altLang="en-GB" sz="3600" dirty="0" smtClean="0">
                <a:cs typeface="Times" charset="0"/>
              </a:rPr>
              <a:t>“Hands and stethoscopes on</a:t>
            </a:r>
            <a:r>
              <a:rPr lang="en-GB" altLang="en-GB" sz="3200" dirty="0" smtClean="0">
                <a:cs typeface="Times" charset="0"/>
              </a:rPr>
              <a:t>”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102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Difficult Scenario Situations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1200"/>
            <a:ext cx="8568952" cy="4114800"/>
          </a:xfrm>
        </p:spPr>
        <p:txBody>
          <a:bodyPr/>
          <a:lstStyle/>
          <a:p>
            <a:r>
              <a:rPr lang="en-US" sz="3600" dirty="0" smtClean="0"/>
              <a:t>Participant gets stuck</a:t>
            </a:r>
          </a:p>
          <a:p>
            <a:r>
              <a:rPr lang="en-US" sz="3600" dirty="0" smtClean="0"/>
              <a:t>Participant misses an important cue</a:t>
            </a:r>
          </a:p>
          <a:p>
            <a:r>
              <a:rPr lang="en-US" sz="3600" dirty="0" smtClean="0"/>
              <a:t>Participant makes critical mistake</a:t>
            </a:r>
          </a:p>
          <a:p>
            <a:r>
              <a:rPr lang="en-US" sz="3600" dirty="0" smtClean="0"/>
              <a:t>Participant goes too fast</a:t>
            </a:r>
          </a:p>
          <a:p>
            <a:r>
              <a:rPr lang="en-US" sz="3600" dirty="0" smtClean="0"/>
              <a:t>Participant does a technique wrong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-30678" y="6396335"/>
            <a:ext cx="64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103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592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104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379048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800" dirty="0" smtClean="0"/>
              <a:t> Scenarios - Summary</a:t>
            </a:r>
            <a:endParaRPr lang="en-GB" altLang="en-GB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 sz="4000" dirty="0" smtClean="0"/>
              <a:t>Planning</a:t>
            </a:r>
          </a:p>
          <a:p>
            <a:pPr>
              <a:lnSpc>
                <a:spcPct val="120000"/>
              </a:lnSpc>
            </a:pPr>
            <a:r>
              <a:rPr lang="en-GB" altLang="en-GB" sz="4000" dirty="0" smtClean="0"/>
              <a:t>Delivery</a:t>
            </a:r>
          </a:p>
          <a:p>
            <a:pPr>
              <a:lnSpc>
                <a:spcPct val="120000"/>
              </a:lnSpc>
            </a:pPr>
            <a:r>
              <a:rPr lang="en-GB" altLang="en-GB" sz="4000" dirty="0" smtClean="0"/>
              <a:t>Feedback</a:t>
            </a:r>
            <a:endParaRPr lang="en-GB" altLang="en-GB" sz="4400" dirty="0" smtClean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105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4000">
              <a:schemeClr val="accent6">
                <a:lumMod val="50000"/>
              </a:schemeClr>
            </a:gs>
            <a:gs pos="8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Session -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4800"/>
          </a:xfrm>
        </p:spPr>
        <p:txBody>
          <a:bodyPr/>
          <a:lstStyle/>
          <a:p>
            <a:r>
              <a:rPr lang="en-GB" altLang="en-GB" dirty="0" smtClean="0"/>
              <a:t>Choose part of one of the PTC scenarios</a:t>
            </a:r>
          </a:p>
          <a:p>
            <a:r>
              <a:rPr lang="en-GB" altLang="en-GB" dirty="0" smtClean="0"/>
              <a:t>Use Plan, Delivery, Feedback</a:t>
            </a:r>
          </a:p>
          <a:p>
            <a:r>
              <a:rPr lang="en-GB" altLang="en-GB" dirty="0" smtClean="0"/>
              <a:t>How </a:t>
            </a:r>
            <a:r>
              <a:rPr lang="en-GB" altLang="en-GB" dirty="0"/>
              <a:t>you teach </a:t>
            </a:r>
            <a:r>
              <a:rPr lang="en-GB" altLang="en-GB" dirty="0" smtClean="0"/>
              <a:t>is more </a:t>
            </a:r>
            <a:r>
              <a:rPr lang="en-GB" altLang="en-GB" dirty="0"/>
              <a:t>important than what you </a:t>
            </a:r>
            <a:r>
              <a:rPr lang="en-GB" altLang="en-GB" dirty="0" smtClean="0"/>
              <a:t>teach</a:t>
            </a:r>
          </a:p>
          <a:p>
            <a:endParaRPr lang="en-GB" altLang="en-GB" dirty="0"/>
          </a:p>
          <a:p>
            <a:r>
              <a:rPr lang="en-US" dirty="0" smtClean="0"/>
              <a:t>3 minutes prepare, 5 minutes scenario then 3 minutes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6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Language issues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3570288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altLang="en-GB" sz="3600" dirty="0" smtClean="0">
                <a:solidFill>
                  <a:schemeClr val="tx2"/>
                </a:solidFill>
              </a:rPr>
              <a:t>Aim</a:t>
            </a:r>
          </a:p>
          <a:p>
            <a:r>
              <a:rPr lang="en-GB" altLang="en-GB" sz="3600" dirty="0" smtClean="0"/>
              <a:t>To be aware of difficulties for second language listeners</a:t>
            </a:r>
          </a:p>
          <a:p>
            <a:r>
              <a:rPr lang="en-GB" altLang="en-GB" sz="3600" dirty="0" smtClean="0"/>
              <a:t>To understand how to work with a translator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107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Second language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114800"/>
          </a:xfrm>
        </p:spPr>
        <p:txBody>
          <a:bodyPr/>
          <a:lstStyle/>
          <a:p>
            <a:r>
              <a:rPr lang="en-GB" altLang="en-GB" sz="3600" dirty="0" smtClean="0"/>
              <a:t>Keep it simple</a:t>
            </a:r>
          </a:p>
          <a:p>
            <a:r>
              <a:rPr lang="en-GB" altLang="en-GB" sz="3600" dirty="0" smtClean="0"/>
              <a:t>Slow down</a:t>
            </a:r>
          </a:p>
          <a:p>
            <a:r>
              <a:rPr lang="en-GB" altLang="en-GB" sz="3600" dirty="0" smtClean="0"/>
              <a:t>Stick to words on slides</a:t>
            </a:r>
          </a:p>
          <a:p>
            <a:r>
              <a:rPr lang="en-GB" altLang="en-GB" sz="3600" dirty="0" smtClean="0"/>
              <a:t>Write down important concepts</a:t>
            </a:r>
          </a:p>
          <a:p>
            <a:r>
              <a:rPr lang="en-GB" altLang="en-GB" sz="3600" dirty="0" smtClean="0"/>
              <a:t>Avoid jokes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108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/>
              <a:t>Translation</a:t>
            </a:r>
            <a:endParaRPr lang="en-GB" altLang="en-GB" sz="48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 sz="3600" dirty="0" smtClean="0"/>
              <a:t>Talk will take twice as long</a:t>
            </a:r>
          </a:p>
          <a:p>
            <a:r>
              <a:rPr lang="en-GB" altLang="en-GB" sz="3600" dirty="0" smtClean="0"/>
              <a:t>Simple short sentences</a:t>
            </a:r>
          </a:p>
          <a:p>
            <a:r>
              <a:rPr lang="en-GB" altLang="en-GB" sz="3600" dirty="0" smtClean="0"/>
              <a:t>Slow down - halve your input</a:t>
            </a:r>
          </a:p>
          <a:p>
            <a:r>
              <a:rPr lang="en-GB" altLang="en-GB" sz="3600" dirty="0" smtClean="0"/>
              <a:t>Prepare your script &amp; stick to it</a:t>
            </a:r>
          </a:p>
          <a:p>
            <a:r>
              <a:rPr lang="en-GB" altLang="en-GB" sz="3600" dirty="0"/>
              <a:t>Give key points to translator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109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Learning - skills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596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Background knowledge</a:t>
            </a:r>
          </a:p>
          <a:p>
            <a:pPr>
              <a:lnSpc>
                <a:spcPct val="90000"/>
              </a:lnSpc>
            </a:pPr>
            <a:endParaRPr lang="en-GB" altLang="en-GB" sz="1800" dirty="0" smtClean="0"/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Imitating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Talking through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Practice</a:t>
            </a:r>
          </a:p>
          <a:p>
            <a:pPr>
              <a:lnSpc>
                <a:spcPct val="90000"/>
              </a:lnSpc>
            </a:pPr>
            <a:endParaRPr lang="en-GB" altLang="en-GB" sz="1800" dirty="0" smtClean="0"/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Beginner </a:t>
            </a:r>
            <a:r>
              <a:rPr lang="mr-IN" altLang="en-GB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altLang="en-GB" sz="20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GB" altLang="en-GB" sz="4000" dirty="0" smtClean="0"/>
              <a:t>practice </a:t>
            </a:r>
            <a:r>
              <a:rPr lang="mr-IN" altLang="en-GB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altLang="en-GB" sz="20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GB" altLang="en-GB" sz="4000" dirty="0" smtClean="0"/>
              <a:t>automaticity</a:t>
            </a:r>
            <a:endParaRPr lang="en-GB" altLang="en-GB" sz="40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473825"/>
            <a:ext cx="4069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11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21358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Discussion groups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209800"/>
            <a:ext cx="7772400" cy="4114800"/>
          </a:xfrm>
        </p:spPr>
        <p:txBody>
          <a:bodyPr/>
          <a:lstStyle/>
          <a:p>
            <a:r>
              <a:rPr lang="en-GB" altLang="en-GB" sz="3600" dirty="0" smtClean="0"/>
              <a:t>Repeat questions word for word</a:t>
            </a:r>
          </a:p>
          <a:p>
            <a:r>
              <a:rPr lang="en-GB" altLang="en-GB" sz="3600" dirty="0" smtClean="0"/>
              <a:t>Simplify questions if necessary</a:t>
            </a:r>
          </a:p>
          <a:p>
            <a:r>
              <a:rPr lang="en-GB" altLang="en-GB" sz="3600" dirty="0" smtClean="0"/>
              <a:t>If silence – are the questions too complicated?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6473825"/>
            <a:ext cx="5223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110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Board or flipchart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2667000"/>
          </a:xfrm>
        </p:spPr>
        <p:txBody>
          <a:bodyPr/>
          <a:lstStyle/>
          <a:p>
            <a:r>
              <a:rPr lang="en-GB" altLang="en-GB" sz="3600" dirty="0" smtClean="0"/>
              <a:t>Let a local person write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6473825"/>
            <a:ext cx="5137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111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6473825"/>
            <a:ext cx="5223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112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Language issues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altLang="en-GB" sz="3600" dirty="0" smtClean="0">
                <a:solidFill>
                  <a:schemeClr val="tx2"/>
                </a:solidFill>
              </a:rPr>
              <a:t>Summary</a:t>
            </a:r>
          </a:p>
          <a:p>
            <a:pPr>
              <a:lnSpc>
                <a:spcPct val="130000"/>
              </a:lnSpc>
            </a:pPr>
            <a:r>
              <a:rPr lang="en-GB" altLang="en-GB" sz="3600" dirty="0" smtClean="0"/>
              <a:t>Keep it simple</a:t>
            </a:r>
          </a:p>
          <a:p>
            <a:r>
              <a:rPr lang="en-GB" altLang="en-GB" sz="3600" dirty="0" smtClean="0"/>
              <a:t>Keep it slow</a:t>
            </a:r>
          </a:p>
          <a:p>
            <a:r>
              <a:rPr lang="en-GB" altLang="en-GB" sz="3600" dirty="0" smtClean="0"/>
              <a:t>Keep it short</a:t>
            </a:r>
          </a:p>
          <a:p>
            <a:r>
              <a:rPr lang="en-GB" altLang="en-GB" sz="3600" dirty="0" smtClean="0"/>
              <a:t>Write it down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6473825"/>
            <a:ext cx="5223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113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143000"/>
          </a:xfrm>
        </p:spPr>
        <p:txBody>
          <a:bodyPr/>
          <a:lstStyle/>
          <a:p>
            <a:r>
              <a:rPr lang="en-AU" sz="5400" dirty="0" smtClean="0"/>
              <a:t>Planning for the PTC Course you will be teaching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564904"/>
            <a:ext cx="8136904" cy="41148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At the end of this session you will be able </a:t>
            </a:r>
            <a:r>
              <a:rPr lang="en-AU" dirty="0" smtClean="0"/>
              <a:t>to</a:t>
            </a:r>
          </a:p>
          <a:p>
            <a:pPr marL="712788" lvl="1" indent="-381000"/>
            <a:endParaRPr lang="en-AU" sz="2400" dirty="0" smtClean="0"/>
          </a:p>
          <a:p>
            <a:pPr marL="712788" lvl="1" indent="-381000"/>
            <a:r>
              <a:rPr lang="en-AU" sz="3200" dirty="0" smtClean="0"/>
              <a:t>plan </a:t>
            </a:r>
            <a:r>
              <a:rPr lang="en-AU" sz="3200" dirty="0"/>
              <a:t>for PTC </a:t>
            </a:r>
            <a:r>
              <a:rPr lang="en-AU" sz="3200" dirty="0" smtClean="0"/>
              <a:t>courses</a:t>
            </a:r>
            <a:endParaRPr lang="en-AU" sz="3200" dirty="0"/>
          </a:p>
          <a:p>
            <a:pPr marL="712788" lvl="1" indent="-381000"/>
            <a:r>
              <a:rPr lang="en-AU" sz="3200" dirty="0"/>
              <a:t>allocate roles for the next PTC </a:t>
            </a:r>
            <a:r>
              <a:rPr lang="en-AU" sz="3200" dirty="0" smtClean="0"/>
              <a:t>course</a:t>
            </a:r>
          </a:p>
          <a:p>
            <a:pPr lvl="1" indent="-381000"/>
            <a:r>
              <a:rPr lang="en-AU" sz="3200" dirty="0" smtClean="0"/>
              <a:t>work </a:t>
            </a:r>
            <a:r>
              <a:rPr lang="en-AU" sz="3200" dirty="0"/>
              <a:t>together as a team</a:t>
            </a:r>
          </a:p>
          <a:p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2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055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43000"/>
          </a:xfrm>
        </p:spPr>
        <p:txBody>
          <a:bodyPr/>
          <a:lstStyle/>
          <a:p>
            <a:r>
              <a:rPr lang="en-AU" dirty="0"/>
              <a:t>How to run a PTC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981200"/>
            <a:ext cx="7990656" cy="4114800"/>
          </a:xfrm>
        </p:spPr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3600" dirty="0" smtClean="0"/>
              <a:t>What </a:t>
            </a:r>
            <a:r>
              <a:rPr lang="en-AU" sz="3600" dirty="0"/>
              <a:t>is required </a:t>
            </a:r>
            <a:r>
              <a:rPr lang="en-AU" sz="3600" dirty="0" smtClean="0"/>
              <a:t>to </a:t>
            </a:r>
            <a:r>
              <a:rPr lang="en-AU" sz="3600" dirty="0"/>
              <a:t>run a PTC course? </a:t>
            </a:r>
            <a:endParaRPr lang="en-AU" sz="3600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-5917" y="6488668"/>
            <a:ext cx="52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20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en-AU" dirty="0" smtClean="0"/>
              <a:t>Tomorrow’s PTC </a:t>
            </a:r>
            <a:r>
              <a:rPr lang="en-AU" dirty="0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40968"/>
            <a:ext cx="4104456" cy="2976500"/>
          </a:xfrm>
        </p:spPr>
        <p:txBody>
          <a:bodyPr>
            <a:normAutofit/>
          </a:bodyPr>
          <a:lstStyle/>
          <a:p>
            <a:r>
              <a:rPr lang="en-AU" sz="3200" dirty="0"/>
              <a:t>People</a:t>
            </a:r>
          </a:p>
          <a:p>
            <a:r>
              <a:rPr lang="en-AU" sz="3200" dirty="0"/>
              <a:t>Programme</a:t>
            </a:r>
          </a:p>
          <a:p>
            <a:r>
              <a:rPr lang="en-AU" sz="3200" dirty="0"/>
              <a:t>Location and </a:t>
            </a:r>
            <a:r>
              <a:rPr lang="en-AU" sz="3200" dirty="0" smtClean="0"/>
              <a:t>venue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28798" y="6488668"/>
            <a:ext cx="52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116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23758" y="3140968"/>
            <a:ext cx="410445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3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3200" dirty="0"/>
              <a:t>Publicity</a:t>
            </a:r>
          </a:p>
          <a:p>
            <a:r>
              <a:rPr lang="en-AU" sz="3200" dirty="0"/>
              <a:t>Food and drink</a:t>
            </a:r>
          </a:p>
          <a:p>
            <a:r>
              <a:rPr lang="en-AU" sz="3200" dirty="0"/>
              <a:t>Paperwork</a:t>
            </a:r>
          </a:p>
          <a:p>
            <a:r>
              <a:rPr lang="en-AU" sz="3200" dirty="0"/>
              <a:t>Follow-up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552" y="1988840"/>
            <a:ext cx="410445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3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AU" sz="4400" dirty="0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118088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PTC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own preparation and planning</a:t>
            </a:r>
          </a:p>
          <a:p>
            <a:endParaRPr lang="en-US" dirty="0" smtClean="0"/>
          </a:p>
          <a:p>
            <a:r>
              <a:rPr lang="en-US" dirty="0" smtClean="0"/>
              <a:t>Environment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105" y="6488668"/>
            <a:ext cx="52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76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 the PTC </a:t>
            </a:r>
            <a:r>
              <a:rPr lang="en-AU" dirty="0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204864"/>
            <a:ext cx="7780337" cy="3891136"/>
          </a:xfrm>
        </p:spPr>
        <p:txBody>
          <a:bodyPr/>
          <a:lstStyle/>
          <a:p>
            <a:r>
              <a:rPr lang="en-AU" dirty="0"/>
              <a:t>Course Programme</a:t>
            </a:r>
          </a:p>
          <a:p>
            <a:r>
              <a:rPr lang="en-AU" dirty="0"/>
              <a:t>Extra roles</a:t>
            </a:r>
          </a:p>
          <a:p>
            <a:pPr lvl="1" indent="-381000"/>
            <a:r>
              <a:rPr lang="en-AU" dirty="0"/>
              <a:t>Course </a:t>
            </a:r>
            <a:r>
              <a:rPr lang="en-AU" dirty="0" smtClean="0"/>
              <a:t>director</a:t>
            </a:r>
            <a:endParaRPr lang="en-AU" dirty="0"/>
          </a:p>
          <a:p>
            <a:pPr lvl="1" indent="-381000"/>
            <a:r>
              <a:rPr lang="en-AU" dirty="0" smtClean="0"/>
              <a:t>Participant Registration</a:t>
            </a:r>
          </a:p>
          <a:p>
            <a:pPr lvl="1" indent="-381000"/>
            <a:r>
              <a:rPr lang="en-AU" dirty="0" smtClean="0"/>
              <a:t>Timekeeper</a:t>
            </a:r>
            <a:endParaRPr lang="en-AU" dirty="0"/>
          </a:p>
          <a:p>
            <a:pPr lvl="1" indent="-381000"/>
            <a:r>
              <a:rPr lang="en-AU" dirty="0" smtClean="0"/>
              <a:t>Equipment / computer </a:t>
            </a:r>
            <a:r>
              <a:rPr lang="en-AU" dirty="0"/>
              <a:t>person</a:t>
            </a:r>
          </a:p>
          <a:p>
            <a:pPr lvl="1" indent="-381000"/>
            <a:r>
              <a:rPr lang="en-AU" dirty="0"/>
              <a:t>Daily logistics and session set-up</a:t>
            </a:r>
          </a:p>
          <a:p>
            <a:pPr lvl="1" indent="-381000"/>
            <a:r>
              <a:rPr lang="en-AU" dirty="0" smtClean="0"/>
              <a:t>Paperwork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2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638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Running the PTC </a:t>
            </a:r>
            <a:r>
              <a:rPr lang="en-AU" dirty="0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204864"/>
            <a:ext cx="7780337" cy="389113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How will the day run?</a:t>
            </a:r>
          </a:p>
          <a:p>
            <a:endParaRPr lang="en-AU" sz="2000" dirty="0"/>
          </a:p>
          <a:p>
            <a:r>
              <a:rPr lang="en-AU" dirty="0"/>
              <a:t>Get there early</a:t>
            </a:r>
          </a:p>
          <a:p>
            <a:r>
              <a:rPr lang="en-AU" dirty="0"/>
              <a:t>Registration</a:t>
            </a:r>
          </a:p>
          <a:p>
            <a:r>
              <a:rPr lang="en-AU" dirty="0"/>
              <a:t>Programme</a:t>
            </a:r>
          </a:p>
          <a:p>
            <a:r>
              <a:rPr lang="en-AU" dirty="0"/>
              <a:t>End of day Instructor meeting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52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130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Learning - attitudes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20888"/>
            <a:ext cx="8299648" cy="3675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400" dirty="0" smtClean="0"/>
              <a:t>Valuing what is learned</a:t>
            </a:r>
          </a:p>
          <a:p>
            <a:pPr>
              <a:lnSpc>
                <a:spcPct val="90000"/>
              </a:lnSpc>
            </a:pPr>
            <a:r>
              <a:rPr lang="en-GB" altLang="en-GB" sz="4400" dirty="0" smtClean="0"/>
              <a:t>Attitudes to PTC</a:t>
            </a:r>
          </a:p>
          <a:p>
            <a:pPr>
              <a:lnSpc>
                <a:spcPct val="90000"/>
              </a:lnSpc>
            </a:pPr>
            <a:r>
              <a:rPr lang="en-GB" altLang="en-GB" sz="4400" dirty="0" smtClean="0"/>
              <a:t>Motivation to use PTC</a:t>
            </a:r>
          </a:p>
          <a:p>
            <a:pPr>
              <a:lnSpc>
                <a:spcPct val="90000"/>
              </a:lnSpc>
            </a:pPr>
            <a:endParaRPr lang="en-GB" altLang="en-GB" sz="4400" dirty="0" smtClean="0">
              <a:solidFill>
                <a:srgbClr val="7EE399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12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21358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Running the PTC </a:t>
            </a:r>
            <a:r>
              <a:rPr lang="en-AU" dirty="0"/>
              <a:t>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</a:t>
            </a:r>
            <a:r>
              <a:rPr lang="en-US" dirty="0" smtClean="0"/>
              <a:t>the </a:t>
            </a:r>
            <a:r>
              <a:rPr lang="en-US" dirty="0"/>
              <a:t>learning </a:t>
            </a:r>
            <a:r>
              <a:rPr lang="en-US" dirty="0" smtClean="0"/>
              <a:t>environment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Prepare </a:t>
            </a:r>
            <a:r>
              <a:rPr lang="en-US" dirty="0"/>
              <a:t>a safe environment</a:t>
            </a:r>
          </a:p>
          <a:p>
            <a:r>
              <a:rPr lang="en-US" dirty="0" smtClean="0"/>
              <a:t>Take charge of safety</a:t>
            </a:r>
          </a:p>
          <a:p>
            <a:endParaRPr lang="en-US" dirty="0"/>
          </a:p>
          <a:p>
            <a:r>
              <a:rPr lang="en-US" dirty="0" smtClean="0"/>
              <a:t>Rehearse demonstration scenario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4886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194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  <a:endParaRPr lang="en-US" altLang="en-GB" sz="22900" smtClean="0">
              <a:latin typeface="Times New Roman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121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69713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>
                <a:cs typeface="Times New Roman" charset="0"/>
              </a:rPr>
              <a:t> Summary  </a:t>
            </a:r>
            <a:endParaRPr lang="en-GB" altLang="en-GB" dirty="0" smtClean="0">
              <a:cs typeface="Times New Roman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772400" cy="4272880"/>
          </a:xfrm>
        </p:spPr>
        <p:txBody>
          <a:bodyPr/>
          <a:lstStyle/>
          <a:p>
            <a:r>
              <a:rPr lang="en-GB" altLang="en-GB" sz="3600" dirty="0" smtClean="0"/>
              <a:t>PTC concept</a:t>
            </a:r>
          </a:p>
          <a:p>
            <a:r>
              <a:rPr lang="en-GB" altLang="en-GB" sz="3600" dirty="0" smtClean="0"/>
              <a:t>How adults learn</a:t>
            </a:r>
          </a:p>
          <a:p>
            <a:r>
              <a:rPr lang="en-GB" altLang="en-GB" sz="3600" dirty="0" smtClean="0"/>
              <a:t>Asking questions </a:t>
            </a:r>
          </a:p>
          <a:p>
            <a:r>
              <a:rPr lang="en-GB" altLang="en-GB" sz="3600" dirty="0" smtClean="0"/>
              <a:t>Feedback</a:t>
            </a:r>
          </a:p>
          <a:p>
            <a:r>
              <a:rPr lang="en-GB" altLang="en-GB" sz="3600" dirty="0" smtClean="0"/>
              <a:t>Teaching methods</a:t>
            </a:r>
          </a:p>
          <a:p>
            <a:r>
              <a:rPr lang="en-GB" altLang="en-GB" sz="3600" dirty="0" smtClean="0"/>
              <a:t>Planning your course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41325" y="61118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endParaRPr lang="en-GB" altLang="en-GB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6473825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122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altLang="en-GB" sz="5400" smtClean="0"/>
              <a:t>Cycle of learning</a:t>
            </a:r>
            <a:endParaRPr lang="en-GB" altLang="en-GB" smtClean="0"/>
          </a:p>
        </p:txBody>
      </p: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13</a:t>
            </a:r>
            <a:endParaRPr lang="en-GB" altLang="en-GB" sz="1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91680" y="2060848"/>
            <a:ext cx="5671045" cy="4000612"/>
            <a:chOff x="4918926" y="3574585"/>
            <a:chExt cx="2659823" cy="1982819"/>
          </a:xfrm>
        </p:grpSpPr>
        <p:sp>
          <p:nvSpPr>
            <p:cNvPr id="23" name="TextBox 22"/>
            <p:cNvSpPr txBox="1"/>
            <p:nvPr/>
          </p:nvSpPr>
          <p:spPr>
            <a:xfrm>
              <a:off x="5718523" y="3717341"/>
              <a:ext cx="1169892" cy="594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Do / </a:t>
              </a:r>
            </a:p>
            <a:p>
              <a:pPr algn="ctr"/>
              <a:r>
                <a:rPr lang="en-US" sz="3600" dirty="0" smtClean="0">
                  <a:latin typeface="+mj-lt"/>
                </a:rPr>
                <a:t>Experience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785" y="4361955"/>
              <a:ext cx="719964" cy="32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Look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67941" y="4999233"/>
              <a:ext cx="778547" cy="32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Think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7735" y="4361955"/>
              <a:ext cx="990206" cy="32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Change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27" name="Bent Arrow 26"/>
            <p:cNvSpPr/>
            <p:nvPr/>
          </p:nvSpPr>
          <p:spPr>
            <a:xfrm rot="5400000">
              <a:off x="6654485" y="3812164"/>
              <a:ext cx="588928" cy="625018"/>
            </a:xfrm>
            <a:prstGeom prst="bentArrow">
              <a:avLst>
                <a:gd name="adj1" fmla="val 18426"/>
                <a:gd name="adj2" fmla="val 17808"/>
                <a:gd name="adj3" fmla="val 25625"/>
                <a:gd name="adj4" fmla="val 643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18926" y="3574585"/>
              <a:ext cx="2659823" cy="19828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29" name="Bent Arrow 28"/>
            <p:cNvSpPr/>
            <p:nvPr/>
          </p:nvSpPr>
          <p:spPr>
            <a:xfrm rot="10800000">
              <a:off x="6665569" y="4768472"/>
              <a:ext cx="582824" cy="506631"/>
            </a:xfrm>
            <a:prstGeom prst="bentArrow">
              <a:avLst>
                <a:gd name="adj1" fmla="val 22299"/>
                <a:gd name="adj2" fmla="val 17808"/>
                <a:gd name="adj3" fmla="val 25625"/>
                <a:gd name="adj4" fmla="val 650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Bent Arrow 29"/>
            <p:cNvSpPr/>
            <p:nvPr/>
          </p:nvSpPr>
          <p:spPr>
            <a:xfrm rot="16200000">
              <a:off x="5376419" y="4720760"/>
              <a:ext cx="481554" cy="576981"/>
            </a:xfrm>
            <a:prstGeom prst="bentArrow">
              <a:avLst>
                <a:gd name="adj1" fmla="val 23749"/>
                <a:gd name="adj2" fmla="val 17808"/>
                <a:gd name="adj3" fmla="val 25625"/>
                <a:gd name="adj4" fmla="val 643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Bent Arrow 30"/>
            <p:cNvSpPr/>
            <p:nvPr/>
          </p:nvSpPr>
          <p:spPr>
            <a:xfrm>
              <a:off x="5354807" y="3830209"/>
              <a:ext cx="582824" cy="531746"/>
            </a:xfrm>
            <a:prstGeom prst="bentArrow">
              <a:avLst>
                <a:gd name="adj1" fmla="val 20464"/>
                <a:gd name="adj2" fmla="val 17808"/>
                <a:gd name="adj3" fmla="val 25625"/>
                <a:gd name="adj4" fmla="val 643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Motivation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altLang="en-GB" sz="4000" dirty="0" smtClean="0"/>
              <a:t>What is motivation?</a:t>
            </a:r>
          </a:p>
          <a:p>
            <a:r>
              <a:rPr lang="en-GB" altLang="en-GB" sz="4000" dirty="0" smtClean="0"/>
              <a:t>What causes it?</a:t>
            </a:r>
          </a:p>
          <a:p>
            <a:pPr lvl="1" indent="-381000"/>
            <a:r>
              <a:rPr lang="en-GB" altLang="en-GB" sz="3600" dirty="0" smtClean="0"/>
              <a:t>From inside the learner</a:t>
            </a:r>
          </a:p>
          <a:p>
            <a:pPr lvl="1" indent="-381000"/>
            <a:r>
              <a:rPr lang="en-GB" altLang="en-GB" sz="3600" dirty="0" smtClean="0"/>
              <a:t>External factors</a:t>
            </a:r>
          </a:p>
          <a:p>
            <a:r>
              <a:rPr lang="en-GB" altLang="en-GB" sz="4000" dirty="0" smtClean="0"/>
              <a:t>Which is better?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14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Ways of learning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008938" cy="2590800"/>
          </a:xfrm>
        </p:spPr>
        <p:txBody>
          <a:bodyPr/>
          <a:lstStyle/>
          <a:p>
            <a:r>
              <a:rPr lang="en-GB" altLang="en-GB" sz="4000" dirty="0" smtClean="0"/>
              <a:t>Positive and negative</a:t>
            </a:r>
          </a:p>
          <a:p>
            <a:pPr lvl="1" indent="-381000"/>
            <a:r>
              <a:rPr lang="en-GB" altLang="en-GB" sz="3600" dirty="0" smtClean="0"/>
              <a:t>Benefits of positive experiences</a:t>
            </a:r>
          </a:p>
          <a:p>
            <a:pPr lvl="1" indent="-381000"/>
            <a:r>
              <a:rPr lang="en-GB" altLang="en-GB" sz="3600" dirty="0" smtClean="0"/>
              <a:t>Negative effects of painful experiences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15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57200"/>
            <a:ext cx="7747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Barriers to Learning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057400"/>
            <a:ext cx="7772400" cy="4114800"/>
          </a:xfrm>
        </p:spPr>
        <p:txBody>
          <a:bodyPr/>
          <a:lstStyle/>
          <a:p>
            <a:r>
              <a:rPr lang="en-GB" altLang="en-GB" sz="4000" dirty="0" smtClean="0"/>
              <a:t>From inside the learner</a:t>
            </a:r>
          </a:p>
          <a:p>
            <a:r>
              <a:rPr lang="en-GB" altLang="en-GB" sz="4000" dirty="0" smtClean="0"/>
              <a:t>External factors</a:t>
            </a:r>
          </a:p>
          <a:p>
            <a:r>
              <a:rPr lang="en-GB" altLang="en-GB" sz="4000" dirty="0" smtClean="0"/>
              <a:t>How to overcome?</a:t>
            </a:r>
          </a:p>
          <a:p>
            <a:pPr lvl="1" indent="-381000"/>
            <a:r>
              <a:rPr lang="en-GB" altLang="en-GB" sz="4000" dirty="0" smtClean="0"/>
              <a:t>Keep everyone involved</a:t>
            </a:r>
          </a:p>
          <a:p>
            <a:pPr lvl="1" indent="-381000"/>
            <a:r>
              <a:rPr lang="en-GB" altLang="en-GB" sz="4000" dirty="0" smtClean="0"/>
              <a:t>Importance of feedback</a:t>
            </a:r>
            <a:endParaRPr lang="en-GB" altLang="en-GB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16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dirty="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17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58966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How adults learn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GB" sz="4400" dirty="0" smtClean="0">
                <a:solidFill>
                  <a:schemeClr val="tx2"/>
                </a:solidFill>
              </a:rPr>
              <a:t>Summary</a:t>
            </a:r>
            <a:r>
              <a:rPr lang="en-GB" altLang="en-GB" sz="4000" dirty="0" smtClean="0"/>
              <a:t> </a:t>
            </a:r>
          </a:p>
          <a:p>
            <a:r>
              <a:rPr lang="en-GB" altLang="en-GB" sz="4000" dirty="0" smtClean="0"/>
              <a:t>How adults learn</a:t>
            </a:r>
          </a:p>
          <a:p>
            <a:r>
              <a:rPr lang="en-GB" altLang="en-GB" sz="4000" dirty="0" smtClean="0"/>
              <a:t>Motivation </a:t>
            </a:r>
          </a:p>
          <a:p>
            <a:r>
              <a:rPr lang="en-GB" altLang="en-GB" sz="4000" dirty="0" smtClean="0"/>
              <a:t>Positive and negative ways </a:t>
            </a:r>
          </a:p>
          <a:p>
            <a:endParaRPr lang="en-GB" altLang="en-GB" sz="4000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18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1660"/>
            </a:gs>
            <a:gs pos="100000">
              <a:srgbClr val="20208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143000"/>
          </a:xfrm>
        </p:spPr>
        <p:txBody>
          <a:bodyPr/>
          <a:lstStyle/>
          <a:p>
            <a:r>
              <a:rPr lang="en-AU" sz="5400" dirty="0" smtClean="0"/>
              <a:t>Interaction and Communication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52936"/>
            <a:ext cx="7992888" cy="339472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At the end of this session you will be able </a:t>
            </a:r>
            <a:r>
              <a:rPr lang="en-AU" dirty="0" smtClean="0"/>
              <a:t>to</a:t>
            </a:r>
            <a:endParaRPr lang="en-AU" dirty="0"/>
          </a:p>
          <a:p>
            <a:pPr lvl="1" indent="-381000"/>
            <a:r>
              <a:rPr lang="en-AU" sz="3200" dirty="0" smtClean="0"/>
              <a:t>use good communication skills</a:t>
            </a:r>
          </a:p>
          <a:p>
            <a:pPr lvl="1" indent="-381000"/>
            <a:r>
              <a:rPr lang="en-AU" sz="3200" dirty="0" smtClean="0"/>
              <a:t>prepare </a:t>
            </a:r>
            <a:r>
              <a:rPr lang="en-AU" sz="3200" dirty="0"/>
              <a:t>and use questions in teaching</a:t>
            </a:r>
          </a:p>
          <a:p>
            <a:pPr lvl="1" indent="-381000"/>
            <a:r>
              <a:rPr lang="en-AU" sz="3200" dirty="0"/>
              <a:t>u</a:t>
            </a:r>
            <a:r>
              <a:rPr lang="en-AU" sz="3200" dirty="0" smtClean="0"/>
              <a:t>nderstand how to give feedback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869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23528"/>
          </a:xfrm>
        </p:spPr>
        <p:txBody>
          <a:bodyPr/>
          <a:lstStyle/>
          <a:p>
            <a:r>
              <a:rPr lang="en-AU" sz="5400" dirty="0" smtClean="0"/>
              <a:t>Objectives of the Day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276872"/>
            <a:ext cx="9036496" cy="367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AU" dirty="0" smtClean="0"/>
              <a:t>  At the end of today you will be able to</a:t>
            </a:r>
          </a:p>
          <a:p>
            <a:pPr lvl="1"/>
            <a:endParaRPr lang="en-AU" sz="2400" dirty="0" smtClean="0"/>
          </a:p>
          <a:p>
            <a:r>
              <a:rPr lang="en-AU" sz="2500" dirty="0" smtClean="0"/>
              <a:t>understand the PTC Course content &amp; how we teach it</a:t>
            </a:r>
          </a:p>
          <a:p>
            <a:r>
              <a:rPr lang="en-GB" sz="2500" dirty="0" smtClean="0"/>
              <a:t>understand the theories behind effective teaching &amp; learning</a:t>
            </a:r>
          </a:p>
          <a:p>
            <a:r>
              <a:rPr lang="en-AU" sz="2500" dirty="0" smtClean="0"/>
              <a:t>identify the skills we need to teach &amp; learn effectively</a:t>
            </a:r>
          </a:p>
          <a:p>
            <a:r>
              <a:rPr lang="en-AU" sz="2500" dirty="0" smtClean="0"/>
              <a:t>apply these skills &amp; knowledge to delivering the PTC Course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166245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>
            <a:noAutofit/>
          </a:bodyPr>
          <a:lstStyle/>
          <a:p>
            <a:r>
              <a:rPr lang="en-AU" sz="5400" dirty="0" smtClean="0"/>
              <a:t>Interaction and Communication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78688" cy="4114800"/>
          </a:xfrm>
        </p:spPr>
        <p:txBody>
          <a:bodyPr/>
          <a:lstStyle/>
          <a:p>
            <a:pPr marL="0" indent="0">
              <a:buNone/>
            </a:pPr>
            <a:endParaRPr lang="en-AU" sz="4000" dirty="0"/>
          </a:p>
          <a:p>
            <a:r>
              <a:rPr lang="en-AU" sz="4000" dirty="0" smtClean="0"/>
              <a:t>What </a:t>
            </a:r>
            <a:r>
              <a:rPr lang="en-AU" sz="4000" dirty="0"/>
              <a:t>is interactive teaching? </a:t>
            </a:r>
          </a:p>
          <a:p>
            <a:pPr marL="0" indent="0">
              <a:buNone/>
            </a:pPr>
            <a:r>
              <a:rPr lang="en-AU" sz="4000" dirty="0"/>
              <a:t>    </a:t>
            </a:r>
            <a:r>
              <a:rPr lang="en-AU" sz="3600" dirty="0"/>
              <a:t>Give examples from the PTC course</a:t>
            </a:r>
          </a:p>
          <a:p>
            <a:r>
              <a:rPr lang="en-AU" sz="4000" dirty="0" smtClean="0"/>
              <a:t>Why be interactive?</a:t>
            </a:r>
          </a:p>
          <a:p>
            <a:r>
              <a:rPr lang="en-AU" sz="4000" dirty="0"/>
              <a:t>What kind of atmosphere do you need to create?</a:t>
            </a:r>
          </a:p>
          <a:p>
            <a:endParaRPr lang="en-AU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259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1200"/>
            <a:ext cx="7486600" cy="4114800"/>
          </a:xfrm>
        </p:spPr>
        <p:txBody>
          <a:bodyPr/>
          <a:lstStyle/>
          <a:p>
            <a:r>
              <a:rPr lang="en-US" sz="4000" dirty="0" smtClean="0"/>
              <a:t>Voice</a:t>
            </a:r>
          </a:p>
          <a:p>
            <a:endParaRPr lang="en-US" sz="4000" dirty="0" smtClean="0"/>
          </a:p>
          <a:p>
            <a:r>
              <a:rPr lang="en-US" sz="4000" dirty="0" smtClean="0"/>
              <a:t>Body</a:t>
            </a:r>
          </a:p>
          <a:p>
            <a:endParaRPr lang="en-US" sz="4000" dirty="0" smtClean="0"/>
          </a:p>
          <a:p>
            <a:r>
              <a:rPr lang="en-US" sz="4000" dirty="0" smtClean="0"/>
              <a:t>Eyes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224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143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7789863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6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Asking Questions</a:t>
            </a:r>
          </a:p>
        </p:txBody>
      </p:sp>
      <p:pic>
        <p:nvPicPr>
          <p:cNvPr id="30722" name="Picture 1" descr="P10604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b="-858"/>
          <a:stretch>
            <a:fillRect/>
          </a:stretch>
        </p:blipFill>
        <p:spPr bwMode="auto">
          <a:xfrm>
            <a:off x="-33338" y="1004888"/>
            <a:ext cx="917733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-Right Arrow 2"/>
          <p:cNvSpPr>
            <a:spLocks noChangeArrowheads="1"/>
          </p:cNvSpPr>
          <p:nvPr/>
        </p:nvSpPr>
        <p:spPr bwMode="auto">
          <a:xfrm rot="1047246">
            <a:off x="2695575" y="2008188"/>
            <a:ext cx="3641725" cy="1008062"/>
          </a:xfrm>
          <a:prstGeom prst="leftRightArrow">
            <a:avLst>
              <a:gd name="adj1" fmla="val 50000"/>
              <a:gd name="adj2" fmla="val 49991"/>
            </a:avLst>
          </a:prstGeom>
          <a:solidFill>
            <a:srgbClr val="FFFF00">
              <a:alpha val="1686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4552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789863" cy="1143000"/>
          </a:xfrm>
        </p:spPr>
        <p:txBody>
          <a:bodyPr/>
          <a:lstStyle/>
          <a:p>
            <a:pPr>
              <a:defRPr/>
            </a:pPr>
            <a:r>
              <a:rPr lang="en-GB" altLang="en-GB" sz="7200" dirty="0" smtClean="0"/>
              <a:t>Asking Questions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38200" y="3048000"/>
            <a:ext cx="7248525" cy="2408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GB" altLang="en-GB" sz="4000" dirty="0">
                <a:solidFill>
                  <a:schemeClr val="tx2"/>
                </a:solidFill>
                <a:latin typeface="Arial" charset="0"/>
              </a:rPr>
              <a:t>Aim</a:t>
            </a:r>
          </a:p>
          <a:p>
            <a:pPr defTabSz="762000">
              <a:lnSpc>
                <a:spcPct val="130000"/>
              </a:lnSpc>
              <a:spcBef>
                <a:spcPct val="20000"/>
              </a:spcBef>
            </a:pPr>
            <a:r>
              <a:rPr lang="en-GB" altLang="en-GB" sz="4000" dirty="0">
                <a:latin typeface="Arial" charset="0"/>
              </a:rPr>
              <a:t>To understand different ways of asking questions</a:t>
            </a:r>
            <a:endParaRPr lang="en-US" altLang="en-GB" sz="4000" dirty="0">
              <a:latin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23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10668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Why should we use questions?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562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173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Question levels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6596063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3600" dirty="0" smtClean="0"/>
              <a:t>Facts</a:t>
            </a:r>
          </a:p>
          <a:p>
            <a:pPr lvl="1">
              <a:lnSpc>
                <a:spcPct val="90000"/>
              </a:lnSpc>
            </a:pPr>
            <a:r>
              <a:rPr lang="en-GB" altLang="en-GB" sz="3600" dirty="0" smtClean="0"/>
              <a:t>“</a:t>
            </a:r>
            <a:r>
              <a:rPr lang="en-GB" altLang="en-GB" sz="3600" dirty="0" smtClean="0">
                <a:solidFill>
                  <a:srgbClr val="FFFF00"/>
                </a:solidFill>
              </a:rPr>
              <a:t>What</a:t>
            </a:r>
            <a:r>
              <a:rPr lang="en-GB" altLang="en-GB" sz="3600" dirty="0" smtClean="0"/>
              <a:t> letters are important in Primary Survey?”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Understanding</a:t>
            </a:r>
          </a:p>
          <a:p>
            <a:pPr lvl="1">
              <a:lnSpc>
                <a:spcPct val="90000"/>
              </a:lnSpc>
            </a:pPr>
            <a:r>
              <a:rPr lang="en-GB" altLang="en-GB" sz="3600" dirty="0" smtClean="0"/>
              <a:t>“</a:t>
            </a:r>
            <a:r>
              <a:rPr lang="en-GB" altLang="en-GB" sz="3600" dirty="0" smtClean="0">
                <a:solidFill>
                  <a:srgbClr val="FFFF00"/>
                </a:solidFill>
              </a:rPr>
              <a:t>Why</a:t>
            </a:r>
            <a:r>
              <a:rPr lang="en-GB" altLang="en-GB" sz="3600" dirty="0" smtClean="0"/>
              <a:t> are these important?”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Application</a:t>
            </a:r>
          </a:p>
          <a:p>
            <a:pPr lvl="1">
              <a:lnSpc>
                <a:spcPct val="90000"/>
              </a:lnSpc>
            </a:pPr>
            <a:r>
              <a:rPr lang="en-GB" altLang="en-GB" sz="3600" dirty="0" smtClean="0"/>
              <a:t>“</a:t>
            </a:r>
            <a:r>
              <a:rPr lang="en-GB" altLang="en-GB" sz="3600" dirty="0" smtClean="0">
                <a:solidFill>
                  <a:srgbClr val="FFFF00"/>
                </a:solidFill>
              </a:rPr>
              <a:t>How</a:t>
            </a:r>
            <a:r>
              <a:rPr lang="en-GB" altLang="en-GB" sz="3600" dirty="0" smtClean="0"/>
              <a:t> can you apply this to anything else?”</a:t>
            </a:r>
            <a:endParaRPr lang="en-GB" altLang="en-GB" dirty="0" smtClean="0"/>
          </a:p>
        </p:txBody>
      </p:sp>
      <p:sp>
        <p:nvSpPr>
          <p:cNvPr id="98309" name="Freeform 5"/>
          <p:cNvSpPr>
            <a:spLocks/>
          </p:cNvSpPr>
          <p:nvPr/>
        </p:nvSpPr>
        <p:spPr bwMode="auto">
          <a:xfrm>
            <a:off x="6908800" y="1828800"/>
            <a:ext cx="1676400" cy="4408512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336" y="1776"/>
              </a:cxn>
              <a:cxn ang="0">
                <a:pos x="0" y="1776"/>
              </a:cxn>
              <a:cxn ang="0">
                <a:pos x="672" y="2352"/>
              </a:cxn>
              <a:cxn ang="0">
                <a:pos x="1344" y="1776"/>
              </a:cxn>
              <a:cxn ang="0">
                <a:pos x="1008" y="1776"/>
              </a:cxn>
              <a:cxn ang="0">
                <a:pos x="768" y="0"/>
              </a:cxn>
              <a:cxn ang="0">
                <a:pos x="576" y="0"/>
              </a:cxn>
            </a:cxnLst>
            <a:rect l="0" t="0" r="r" b="b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25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Types of Questions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GB" altLang="en-GB" sz="4000" dirty="0" smtClean="0"/>
              <a:t>Closed questions</a:t>
            </a:r>
          </a:p>
          <a:p>
            <a:pPr lvl="1" indent="-381000"/>
            <a:r>
              <a:rPr lang="en-GB" altLang="en-GB" sz="4000" dirty="0" smtClean="0"/>
              <a:t>One word answer</a:t>
            </a:r>
          </a:p>
          <a:p>
            <a:pPr lvl="1" indent="-381000"/>
            <a:r>
              <a:rPr lang="en-GB" altLang="en-GB" sz="4000" dirty="0" smtClean="0"/>
              <a:t>Ends discussion</a:t>
            </a:r>
          </a:p>
          <a:p>
            <a:r>
              <a:rPr lang="en-GB" altLang="en-GB" sz="4000" dirty="0" smtClean="0"/>
              <a:t>Open questions</a:t>
            </a:r>
          </a:p>
          <a:p>
            <a:pPr lvl="1" indent="-381000"/>
            <a:r>
              <a:rPr lang="en-GB" altLang="en-GB" sz="4000" dirty="0" smtClean="0"/>
              <a:t>Allows ideas to grow</a:t>
            </a:r>
          </a:p>
          <a:p>
            <a:pPr lvl="1" indent="-381000"/>
            <a:r>
              <a:rPr lang="en-GB" altLang="en-GB" sz="4000" dirty="0" smtClean="0"/>
              <a:t>Encourages discussion</a:t>
            </a:r>
            <a:endParaRPr lang="en-GB" altLang="en-GB" dirty="0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26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GB" sz="5400" dirty="0" smtClean="0">
                <a:cs typeface="Times New Roman" charset="0"/>
              </a:rPr>
              <a:t>Learners’ answers</a:t>
            </a:r>
            <a:r>
              <a:rPr lang="en-AU" altLang="en-GB" dirty="0" smtClean="0">
                <a:cs typeface="Times New Roman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572000"/>
          </a:xfrm>
        </p:spPr>
        <p:txBody>
          <a:bodyPr/>
          <a:lstStyle/>
          <a:p>
            <a:pPr marL="361950" indent="-361950"/>
            <a:r>
              <a:rPr lang="en-AU" altLang="en-GB" sz="3600" dirty="0" smtClean="0">
                <a:cs typeface="Times New Roman" charset="0"/>
              </a:rPr>
              <a:t>Encourage people to answer questions</a:t>
            </a:r>
          </a:p>
          <a:p>
            <a:pPr marL="715963" lvl="1" indent="-354013"/>
            <a:r>
              <a:rPr lang="en-AU" altLang="en-GB" sz="3200" dirty="0" smtClean="0">
                <a:cs typeface="Times New Roman" charset="0"/>
              </a:rPr>
              <a:t>Be positive</a:t>
            </a:r>
          </a:p>
          <a:p>
            <a:pPr marL="361950" indent="-361950"/>
            <a:r>
              <a:rPr lang="en-AU" altLang="en-GB" sz="3600" dirty="0" smtClean="0">
                <a:cs typeface="Times New Roman" charset="0"/>
              </a:rPr>
              <a:t>Make sure group hears the answer </a:t>
            </a:r>
          </a:p>
          <a:p>
            <a:pPr marL="715963" lvl="1" indent="-354013">
              <a:tabLst>
                <a:tab pos="811213" algn="l"/>
              </a:tabLst>
            </a:pPr>
            <a:r>
              <a:rPr lang="en-AU" altLang="en-GB" sz="3200" dirty="0" smtClean="0">
                <a:cs typeface="Times New Roman" charset="0"/>
              </a:rPr>
              <a:t>Repeat answer back </a:t>
            </a:r>
          </a:p>
          <a:p>
            <a:pPr marL="361950" indent="-361950"/>
            <a:r>
              <a:rPr lang="en-AU" altLang="en-GB" sz="3600" dirty="0" smtClean="0">
                <a:cs typeface="Times New Roman" charset="0"/>
              </a:rPr>
              <a:t> If wrong </a:t>
            </a:r>
          </a:p>
          <a:p>
            <a:pPr marL="712788" lvl="1" indent="-350838"/>
            <a:r>
              <a:rPr lang="en-AU" altLang="en-GB" sz="3200" dirty="0" smtClean="0">
                <a:cs typeface="Times New Roman" charset="0"/>
              </a:rPr>
              <a:t>Still be encouraging </a:t>
            </a:r>
            <a:r>
              <a:rPr lang="en-AU" altLang="en-GB" sz="3600" dirty="0" smtClean="0">
                <a:cs typeface="Times New Roman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27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28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4800" dirty="0" smtClean="0"/>
              <a:t>Asking Questions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altLang="en-GB" sz="4400" dirty="0" smtClean="0">
                <a:solidFill>
                  <a:schemeClr val="tx2"/>
                </a:solidFill>
              </a:rPr>
              <a:t>Summary</a:t>
            </a:r>
          </a:p>
          <a:p>
            <a:r>
              <a:rPr lang="en-GB" altLang="en-GB" sz="4000" dirty="0" smtClean="0"/>
              <a:t>Open and closed questions</a:t>
            </a:r>
          </a:p>
          <a:p>
            <a:r>
              <a:rPr lang="en-GB" altLang="en-GB" sz="4000" dirty="0" smtClean="0"/>
              <a:t>Question levels</a:t>
            </a:r>
          </a:p>
          <a:p>
            <a:r>
              <a:rPr lang="en-GB" altLang="en-GB" sz="4000" dirty="0" smtClean="0"/>
              <a:t>Answers </a:t>
            </a:r>
            <a:endParaRPr lang="en-GB" altLang="en-GB" dirty="0" smtClean="0">
              <a:solidFill>
                <a:schemeClr val="tx2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29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GB" altLang="en-GB" sz="5400" dirty="0" smtClean="0"/>
              <a:t>Contents of the Day</a:t>
            </a:r>
            <a:endParaRPr lang="en-GB" altLang="en-GB" sz="5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9164682" cy="4437112"/>
          </a:xfrm>
        </p:spPr>
        <p:txBody>
          <a:bodyPr/>
          <a:lstStyle/>
          <a:p>
            <a:pPr lvl="1"/>
            <a:r>
              <a:rPr lang="en-GB" altLang="en-GB" sz="3600" dirty="0" smtClean="0"/>
              <a:t>How adults learn</a:t>
            </a:r>
          </a:p>
          <a:p>
            <a:pPr lvl="1"/>
            <a:r>
              <a:rPr lang="en-GB" altLang="en-GB" sz="3600" dirty="0" smtClean="0"/>
              <a:t>Interaction, teaching and learning</a:t>
            </a:r>
          </a:p>
          <a:p>
            <a:pPr marL="1074738" lvl="2" indent="-361950"/>
            <a:r>
              <a:rPr lang="en-GB" altLang="en-GB" sz="3200" dirty="0" smtClean="0"/>
              <a:t>Communication skills</a:t>
            </a:r>
          </a:p>
          <a:p>
            <a:pPr marL="1074738" lvl="2" indent="-361950"/>
            <a:r>
              <a:rPr lang="en-GB" altLang="en-GB" sz="3200" dirty="0" smtClean="0"/>
              <a:t>Different ways of asking questions</a:t>
            </a:r>
          </a:p>
          <a:p>
            <a:pPr marL="1074738" lvl="2" indent="-361950"/>
            <a:r>
              <a:rPr lang="en-GB" altLang="en-GB" sz="3200" dirty="0" smtClean="0"/>
              <a:t>How to give feedback </a:t>
            </a:r>
          </a:p>
          <a:p>
            <a:pPr lvl="1"/>
            <a:r>
              <a:rPr lang="en-GB" altLang="en-GB" sz="3600" dirty="0" smtClean="0"/>
              <a:t>How to use 4 different teaching methods</a:t>
            </a:r>
          </a:p>
          <a:p>
            <a:pPr lvl="1"/>
            <a:r>
              <a:rPr lang="en-GB" altLang="en-GB" sz="3600" dirty="0" smtClean="0"/>
              <a:t>Planning for the next course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6473825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7200" dirty="0" smtClean="0"/>
              <a:t>Feedback</a:t>
            </a:r>
            <a:endParaRPr lang="en-GB" altLang="en-GB" sz="5400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362200"/>
            <a:ext cx="77724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Aim</a:t>
            </a:r>
          </a:p>
          <a:p>
            <a:pPr>
              <a:lnSpc>
                <a:spcPct val="140000"/>
              </a:lnSpc>
            </a:pPr>
            <a:r>
              <a:rPr lang="en-GB" altLang="en-GB" sz="4000" dirty="0" smtClean="0"/>
              <a:t>To understand how to give feedback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30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7200"/>
            <a:ext cx="8054727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What is feedback?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Two-way and supportive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Looking at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“How you did”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“What you can change”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Positive approach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Five positive points for every negative</a:t>
            </a:r>
          </a:p>
          <a:p>
            <a:pPr>
              <a:lnSpc>
                <a:spcPct val="90000"/>
              </a:lnSpc>
            </a:pPr>
            <a:endParaRPr lang="en-GB" altLang="en-GB" sz="4000" dirty="0" smtClean="0"/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31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/>
          <a:lstStyle/>
          <a:p>
            <a:r>
              <a:rPr lang="en-GB" altLang="en-GB" sz="4800" dirty="0" smtClean="0"/>
              <a:t>Feedback in Learning Cycle</a:t>
            </a:r>
            <a:endParaRPr lang="en-GB" altLang="en-GB" dirty="0" smtClean="0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32</a:t>
            </a:r>
            <a:endParaRPr lang="en-GB" alt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2348880"/>
            <a:ext cx="2750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Do /</a:t>
            </a:r>
          </a:p>
          <a:p>
            <a:pPr algn="ctr"/>
            <a:r>
              <a:rPr lang="en-US" sz="4000" dirty="0" smtClean="0">
                <a:latin typeface="+mj-lt"/>
              </a:rPr>
              <a:t>Experience</a:t>
            </a:r>
            <a:endParaRPr lang="en-US" sz="4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6232" y="3689020"/>
            <a:ext cx="130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Look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5220" y="4948541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j-lt"/>
              </a:rPr>
              <a:t>Think</a:t>
            </a:r>
            <a:endParaRPr lang="en-US" sz="4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7160" y="3689020"/>
            <a:ext cx="1981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j-lt"/>
              </a:rPr>
              <a:t>Change</a:t>
            </a:r>
            <a:endParaRPr lang="en-US" sz="4000" dirty="0">
              <a:latin typeface="+mj-lt"/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5451905" y="2595940"/>
            <a:ext cx="1163962" cy="1248229"/>
          </a:xfrm>
          <a:prstGeom prst="bentArrow">
            <a:avLst>
              <a:gd name="adj1" fmla="val 18426"/>
              <a:gd name="adj2" fmla="val 17808"/>
              <a:gd name="adj3" fmla="val 25625"/>
              <a:gd name="adj4" fmla="val 643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9712" y="2132856"/>
            <a:ext cx="5311952" cy="3918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5467946" y="4492462"/>
            <a:ext cx="1163962" cy="1001309"/>
          </a:xfrm>
          <a:prstGeom prst="bentArrow">
            <a:avLst>
              <a:gd name="adj1" fmla="val 22299"/>
              <a:gd name="adj2" fmla="val 17808"/>
              <a:gd name="adj3" fmla="val 25625"/>
              <a:gd name="adj4" fmla="val 650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Bent Arrow 19"/>
          <p:cNvSpPr/>
          <p:nvPr/>
        </p:nvSpPr>
        <p:spPr>
          <a:xfrm rot="16200000">
            <a:off x="2898358" y="4392192"/>
            <a:ext cx="951746" cy="1152292"/>
          </a:xfrm>
          <a:prstGeom prst="bentArrow">
            <a:avLst>
              <a:gd name="adj1" fmla="val 23749"/>
              <a:gd name="adj2" fmla="val 17808"/>
              <a:gd name="adj3" fmla="val 25625"/>
              <a:gd name="adj4" fmla="val 643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2850214" y="2638073"/>
            <a:ext cx="1163962" cy="1050947"/>
          </a:xfrm>
          <a:prstGeom prst="bentArrow">
            <a:avLst>
              <a:gd name="adj1" fmla="val 20464"/>
              <a:gd name="adj2" fmla="val 17808"/>
              <a:gd name="adj3" fmla="val 25625"/>
              <a:gd name="adj4" fmla="val 643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5517232"/>
            <a:ext cx="223224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Reflection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240" y="3140968"/>
            <a:ext cx="223224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Feedback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How to give feedback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89248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3600" dirty="0" smtClean="0"/>
              <a:t>Introduction </a:t>
            </a:r>
            <a:r>
              <a:rPr lang="en-GB" sz="3600" dirty="0" smtClean="0"/>
              <a:t>“</a:t>
            </a:r>
            <a:r>
              <a:rPr lang="en-GB" sz="3600" dirty="0"/>
              <a:t>How do you feel that went?” </a:t>
            </a:r>
            <a:endParaRPr lang="en-GB" altLang="en-GB" sz="3600" dirty="0" smtClean="0"/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“What was </a:t>
            </a:r>
            <a:r>
              <a:rPr lang="en-GB" altLang="en-GB" sz="3600" dirty="0" smtClean="0">
                <a:solidFill>
                  <a:schemeClr val="tx2"/>
                </a:solidFill>
              </a:rPr>
              <a:t>good</a:t>
            </a:r>
            <a:r>
              <a:rPr lang="en-GB" altLang="en-GB" sz="3600" dirty="0" smtClean="0"/>
              <a:t>, and </a:t>
            </a:r>
            <a:r>
              <a:rPr lang="en-GB" altLang="en-GB" sz="3600" dirty="0" smtClean="0">
                <a:solidFill>
                  <a:schemeClr val="tx2"/>
                </a:solidFill>
              </a:rPr>
              <a:t>why</a:t>
            </a:r>
            <a:r>
              <a:rPr lang="en-GB" altLang="en-GB" sz="3600" dirty="0" smtClean="0"/>
              <a:t>?”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dirty="0" smtClean="0"/>
              <a:t>First by learner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dirty="0" smtClean="0"/>
              <a:t>Then by teacher 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“What can you </a:t>
            </a:r>
            <a:r>
              <a:rPr lang="en-GB" altLang="en-GB" sz="3600" dirty="0" smtClean="0">
                <a:solidFill>
                  <a:schemeClr val="tx2"/>
                </a:solidFill>
              </a:rPr>
              <a:t>improve</a:t>
            </a:r>
            <a:r>
              <a:rPr lang="en-GB" altLang="en-GB" sz="3600" dirty="0" smtClean="0">
                <a:solidFill>
                  <a:srgbClr val="FFFFFF"/>
                </a:solidFill>
              </a:rPr>
              <a:t>, and </a:t>
            </a:r>
            <a:r>
              <a:rPr lang="en-GB" altLang="en-GB" sz="3600" dirty="0" smtClean="0">
                <a:solidFill>
                  <a:schemeClr val="tx2"/>
                </a:solidFill>
              </a:rPr>
              <a:t>how</a:t>
            </a:r>
            <a:r>
              <a:rPr lang="en-GB" altLang="en-GB" sz="3600" dirty="0" smtClean="0"/>
              <a:t>?”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dirty="0" smtClean="0"/>
              <a:t>First by learner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dirty="0" smtClean="0"/>
              <a:t>Then by teacher</a:t>
            </a:r>
          </a:p>
          <a:p>
            <a:pPr>
              <a:lnSpc>
                <a:spcPct val="90000"/>
              </a:lnSpc>
            </a:pPr>
            <a:r>
              <a:rPr lang="en-GB" altLang="en-GB" dirty="0" smtClean="0"/>
              <a:t>Summary by teacher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33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Giving feedback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On things you can change </a:t>
            </a:r>
            <a:endParaRPr lang="en-GB" altLang="en-GB" sz="400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Be specific 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4000" dirty="0" smtClean="0"/>
              <a:t>“when you said…your voice was…” 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4000" dirty="0" smtClean="0"/>
              <a:t>“when you talked about…your back was to the audience”</a:t>
            </a:r>
            <a:endParaRPr lang="en-GB" altLang="en-GB" sz="3200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34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/>
              <a:t> Make observations on…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GB" altLang="en-GB" sz="4000" dirty="0" smtClean="0"/>
              <a:t>Clear aim &amp; summary</a:t>
            </a:r>
          </a:p>
          <a:p>
            <a:r>
              <a:rPr lang="en-GB" altLang="en-GB" sz="4000" dirty="0" smtClean="0"/>
              <a:t>Communication with learners </a:t>
            </a:r>
          </a:p>
          <a:p>
            <a:pPr lvl="1" indent="-381000"/>
            <a:r>
              <a:rPr lang="en-GB" altLang="en-GB" sz="3600" dirty="0" smtClean="0"/>
              <a:t>Voice </a:t>
            </a:r>
          </a:p>
          <a:p>
            <a:pPr lvl="1" indent="-381000"/>
            <a:r>
              <a:rPr lang="en-GB" altLang="en-GB" sz="3600" dirty="0" smtClean="0"/>
              <a:t>Eye contact </a:t>
            </a:r>
          </a:p>
          <a:p>
            <a:pPr lvl="1" indent="-381000"/>
            <a:r>
              <a:rPr lang="en-GB" altLang="en-GB" sz="3600" dirty="0" smtClean="0"/>
              <a:t>Body position &amp; movement </a:t>
            </a:r>
          </a:p>
          <a:p>
            <a:pPr lvl="1" indent="-381000"/>
            <a:r>
              <a:rPr lang="en-GB" altLang="en-GB" sz="3600" dirty="0" smtClean="0"/>
              <a:t>Pace &amp; timing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35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/>
              <a:t>Receiving feedback</a:t>
            </a:r>
            <a:endParaRPr lang="en-GB" altLang="en-GB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GB" sz="4000" dirty="0" smtClean="0"/>
              <a:t>Listen</a:t>
            </a:r>
          </a:p>
          <a:p>
            <a:r>
              <a:rPr lang="en-US" altLang="en-GB" sz="4000" dirty="0" smtClean="0"/>
              <a:t>Do not over react </a:t>
            </a:r>
          </a:p>
          <a:p>
            <a:r>
              <a:rPr lang="en-US" altLang="en-GB" sz="4000" dirty="0" smtClean="0"/>
              <a:t>Think “do I want to change it?”</a:t>
            </a:r>
          </a:p>
          <a:p>
            <a:r>
              <a:rPr lang="en-US" altLang="en-GB" sz="4000" dirty="0" smtClean="0"/>
              <a:t>Change your </a:t>
            </a:r>
            <a:r>
              <a:rPr lang="en-US" altLang="en-GB" sz="4000" dirty="0" err="1" smtClean="0"/>
              <a:t>behaviour</a:t>
            </a:r>
            <a:r>
              <a:rPr lang="en-US" altLang="en-GB" dirty="0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36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37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altLang="en-GB" sz="5400" dirty="0" smtClean="0"/>
              <a:t>Feedback</a:t>
            </a:r>
            <a:endParaRPr lang="en-GB" altLang="en-GB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Summary</a:t>
            </a:r>
            <a:endParaRPr lang="en-GB" altLang="en-GB" sz="3600" dirty="0" smtClean="0">
              <a:solidFill>
                <a:schemeClr val="tx2"/>
              </a:solidFill>
            </a:endParaRPr>
          </a:p>
          <a:p>
            <a:r>
              <a:rPr lang="en-GB" altLang="en-GB" sz="4000" dirty="0" smtClean="0"/>
              <a:t>What was good?</a:t>
            </a:r>
          </a:p>
          <a:p>
            <a:r>
              <a:rPr lang="en-GB" altLang="en-GB" sz="4000" dirty="0" smtClean="0"/>
              <a:t>What can be improved?</a:t>
            </a:r>
          </a:p>
          <a:p>
            <a:r>
              <a:rPr lang="en-GB" altLang="en-GB" sz="4000" dirty="0" smtClean="0"/>
              <a:t>Be specific</a:t>
            </a:r>
          </a:p>
          <a:p>
            <a:r>
              <a:rPr lang="en-GB" altLang="en-GB" sz="4000" dirty="0" smtClean="0"/>
              <a:t>Positive atmosphere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38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>
              <a:ea typeface="+mj-ea"/>
              <a:cs typeface="+mj-cs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59395" name="Picture 2" descr="H:\DCIM\110_PANA\P110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4976" cy="13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GB" altLang="en-GB" sz="7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Teaching Methods</a:t>
            </a:r>
            <a:endParaRPr lang="en-GB" altLang="en-GB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98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PTC principles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196262" cy="4114800"/>
          </a:xfrm>
        </p:spPr>
        <p:txBody>
          <a:bodyPr/>
          <a:lstStyle/>
          <a:p>
            <a:pPr lvl="0"/>
            <a:r>
              <a:rPr lang="en-GB" dirty="0" smtClean="0"/>
              <a:t>Adaptable to </a:t>
            </a:r>
            <a:r>
              <a:rPr lang="en-GB" dirty="0"/>
              <a:t>local practice</a:t>
            </a:r>
          </a:p>
          <a:p>
            <a:pPr lvl="0"/>
            <a:r>
              <a:rPr lang="en-GB" dirty="0"/>
              <a:t>A</a:t>
            </a:r>
            <a:r>
              <a:rPr lang="en-GB" dirty="0" smtClean="0"/>
              <a:t>ppropriate </a:t>
            </a:r>
            <a:r>
              <a:rPr lang="en-GB" dirty="0"/>
              <a:t>teaching materials </a:t>
            </a:r>
            <a:endParaRPr lang="en-GB" dirty="0" smtClean="0"/>
          </a:p>
          <a:p>
            <a:pPr lvl="0"/>
            <a:r>
              <a:rPr lang="en-GB" dirty="0" smtClean="0"/>
              <a:t>Use varied </a:t>
            </a:r>
            <a:r>
              <a:rPr lang="en-GB" dirty="0"/>
              <a:t>teaching methods</a:t>
            </a:r>
          </a:p>
          <a:p>
            <a:pPr lvl="0"/>
            <a:r>
              <a:rPr lang="en-GB" dirty="0"/>
              <a:t>P</a:t>
            </a:r>
            <a:r>
              <a:rPr lang="en-GB" dirty="0" smtClean="0"/>
              <a:t>ositive </a:t>
            </a:r>
            <a:r>
              <a:rPr lang="en-GB" dirty="0"/>
              <a:t>interaction </a:t>
            </a:r>
            <a:r>
              <a:rPr lang="en-GB" dirty="0" smtClean="0"/>
              <a:t>&amp; good </a:t>
            </a:r>
            <a:r>
              <a:rPr lang="en-GB" dirty="0"/>
              <a:t>relationships </a:t>
            </a:r>
          </a:p>
          <a:p>
            <a:pPr lvl="0"/>
            <a:r>
              <a:rPr lang="en-US" dirty="0" smtClean="0"/>
              <a:t>Encourage &amp; learn from local participation</a:t>
            </a:r>
            <a:endParaRPr lang="en-GB" altLang="en-GB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473825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</a:t>
            </a:r>
            <a:endParaRPr lang="en-GB" alt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GB" altLang="en-GB" sz="5400" dirty="0" smtClean="0"/>
              <a:t>Teaching Methods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583488" cy="3048000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Objectives</a:t>
            </a:r>
          </a:p>
          <a:p>
            <a:pPr>
              <a:lnSpc>
                <a:spcPct val="130000"/>
              </a:lnSpc>
            </a:pPr>
            <a:r>
              <a:rPr lang="en-GB" altLang="en-GB" sz="4000" dirty="0" smtClean="0"/>
              <a:t>To know how to plan your teaching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To use different teaching methods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To understand difficult teaching situations</a:t>
            </a:r>
            <a:endParaRPr lang="en-GB" altLang="en-GB" sz="36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40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Teaching Methods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en-GB" altLang="en-GB" sz="4000" dirty="0" smtClean="0"/>
              <a:t>Planning</a:t>
            </a:r>
          </a:p>
          <a:p>
            <a:pPr lvl="1" indent="-381000"/>
            <a:r>
              <a:rPr lang="en-GB" altLang="en-GB" sz="3600" dirty="0" smtClean="0"/>
              <a:t>Who, what &amp; how you will teach</a:t>
            </a:r>
          </a:p>
          <a:p>
            <a:pPr lvl="1" indent="-381000"/>
            <a:r>
              <a:rPr lang="en-GB" altLang="en-GB" sz="3600" dirty="0" smtClean="0"/>
              <a:t>Environment</a:t>
            </a:r>
          </a:p>
          <a:p>
            <a:r>
              <a:rPr lang="en-GB" altLang="en-GB" sz="4000" dirty="0" smtClean="0"/>
              <a:t>Delivery</a:t>
            </a:r>
          </a:p>
          <a:p>
            <a:pPr lvl="1" indent="-381000"/>
            <a:r>
              <a:rPr lang="en-GB" altLang="en-GB" sz="3600" dirty="0" smtClean="0"/>
              <a:t>Beginning</a:t>
            </a:r>
          </a:p>
          <a:p>
            <a:pPr lvl="1" indent="-381000"/>
            <a:r>
              <a:rPr lang="en-GB" altLang="en-GB" sz="3600" dirty="0" smtClean="0"/>
              <a:t>Middle</a:t>
            </a:r>
          </a:p>
          <a:p>
            <a:pPr lvl="1" indent="-381000"/>
            <a:r>
              <a:rPr lang="en-GB" altLang="en-GB" sz="3600" dirty="0" smtClean="0"/>
              <a:t>End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41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Planning your teaching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3600" dirty="0" smtClean="0"/>
              <a:t>Who are you teaching?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/>
              <a:t>Group size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/>
              <a:t>Knowledge level</a:t>
            </a:r>
            <a:endParaRPr lang="en-GB" altLang="en-GB" dirty="0" smtClean="0"/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What are you teaching?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dirty="0"/>
              <a:t>L</a:t>
            </a:r>
            <a:r>
              <a:rPr lang="en-GB" altLang="en-GB" dirty="0" smtClean="0"/>
              <a:t>earning outcomes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How are you teaching?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/>
              <a:t>Lecture, discussion, skill, scenario?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42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Environment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sz="3600" dirty="0"/>
              <a:t>Choose equipment </a:t>
            </a:r>
          </a:p>
          <a:p>
            <a:pPr marL="719138" lvl="2" indent="-358775"/>
            <a:r>
              <a:rPr lang="en-GB" altLang="en-GB" sz="3200" dirty="0" err="1" smtClean="0"/>
              <a:t>Powerpoint</a:t>
            </a:r>
            <a:r>
              <a:rPr lang="en-GB" altLang="en-GB" sz="3200" dirty="0" smtClean="0"/>
              <a:t>, </a:t>
            </a:r>
            <a:r>
              <a:rPr lang="en-GB" altLang="en-GB" sz="3200" dirty="0"/>
              <a:t>black or white board</a:t>
            </a:r>
          </a:p>
          <a:p>
            <a:pPr marL="719138" lvl="2" indent="-358775"/>
            <a:r>
              <a:rPr lang="en-GB" altLang="en-GB" sz="3200" dirty="0"/>
              <a:t>Use only what is locally available</a:t>
            </a:r>
            <a:endParaRPr lang="en-GB" altLang="en-GB" sz="2800" dirty="0"/>
          </a:p>
          <a:p>
            <a:r>
              <a:rPr lang="en-GB" altLang="en-GB" sz="3600" dirty="0"/>
              <a:t>Choose layout of room </a:t>
            </a:r>
          </a:p>
          <a:p>
            <a:pPr marL="711200" lvl="2" indent="-354013"/>
            <a:r>
              <a:rPr lang="en-GB" altLang="en-GB" sz="3200" dirty="0"/>
              <a:t>Move the chairs if necessary</a:t>
            </a:r>
          </a:p>
          <a:p>
            <a:pPr marL="711200" lvl="2" indent="-354013"/>
            <a:r>
              <a:rPr lang="en-GB" altLang="en-GB" sz="3200" dirty="0"/>
              <a:t>Check lighting, AC, noise, mobile phones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555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/>
              <a:t>Delivery</a:t>
            </a:r>
            <a:endParaRPr lang="en-GB" altLang="en-GB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Beginning</a:t>
            </a:r>
          </a:p>
          <a:p>
            <a:pPr lvl="1" indent="-385763">
              <a:lnSpc>
                <a:spcPct val="90000"/>
              </a:lnSpc>
            </a:pPr>
            <a:r>
              <a:rPr lang="en-GB" altLang="en-GB" sz="3600" dirty="0" smtClean="0"/>
              <a:t>State aim and content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Middle</a:t>
            </a:r>
          </a:p>
          <a:p>
            <a:pPr lvl="1" indent="-385763">
              <a:lnSpc>
                <a:spcPct val="90000"/>
              </a:lnSpc>
            </a:pPr>
            <a:r>
              <a:rPr lang="en-GB" altLang="en-GB" sz="3600" dirty="0" smtClean="0"/>
              <a:t>Teach PTC material interactively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End</a:t>
            </a:r>
          </a:p>
          <a:p>
            <a:pPr lvl="1" indent="-385763">
              <a:lnSpc>
                <a:spcPct val="90000"/>
              </a:lnSpc>
            </a:pPr>
            <a:r>
              <a:rPr lang="en-GB" altLang="en-GB" sz="3600" dirty="0" smtClean="0"/>
              <a:t>Questions</a:t>
            </a:r>
          </a:p>
          <a:p>
            <a:pPr lvl="1" indent="-385763">
              <a:lnSpc>
                <a:spcPct val="90000"/>
              </a:lnSpc>
            </a:pPr>
            <a:r>
              <a:rPr lang="en-GB" altLang="en-GB" sz="3600" dirty="0" smtClean="0"/>
              <a:t>Summarise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44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i="1" dirty="0" smtClean="0"/>
              <a:t>Or</a:t>
            </a:r>
            <a:r>
              <a:rPr lang="en-GB" altLang="en-GB" sz="5400" dirty="0" smtClean="0"/>
              <a:t>…</a:t>
            </a:r>
            <a:endParaRPr lang="en-GB" altLang="en-GB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0263" cy="4114800"/>
          </a:xfrm>
        </p:spPr>
        <p:txBody>
          <a:bodyPr/>
          <a:lstStyle/>
          <a:p>
            <a:r>
              <a:rPr lang="en-GB" altLang="en-GB" sz="4000" dirty="0" smtClean="0"/>
              <a:t>Say what you are going to say</a:t>
            </a:r>
          </a:p>
          <a:p>
            <a:pPr>
              <a:buFont typeface="Times" charset="0"/>
              <a:buNone/>
            </a:pPr>
            <a:endParaRPr lang="en-GB" altLang="en-GB" sz="4000" dirty="0" smtClean="0"/>
          </a:p>
          <a:p>
            <a:r>
              <a:rPr lang="en-GB" altLang="en-GB" sz="4000" dirty="0" smtClean="0"/>
              <a:t>Say it</a:t>
            </a:r>
          </a:p>
          <a:p>
            <a:pPr>
              <a:buFont typeface="Times" charset="0"/>
              <a:buNone/>
            </a:pPr>
            <a:endParaRPr lang="en-GB" altLang="en-GB" sz="4000" dirty="0" smtClean="0"/>
          </a:p>
          <a:p>
            <a:r>
              <a:rPr lang="en-GB" altLang="en-GB" sz="4000" dirty="0" smtClean="0"/>
              <a:t>Say what you have said</a:t>
            </a:r>
            <a:endParaRPr lang="en-GB" altLang="en-GB" sz="3600" dirty="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45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Difficult teaching situations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25352"/>
            <a:ext cx="8058472" cy="4572000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altLang="en-GB" sz="3600" dirty="0" smtClean="0">
                <a:solidFill>
                  <a:schemeClr val="tx2"/>
                </a:solidFill>
              </a:rPr>
              <a:t>What to do if…?</a:t>
            </a:r>
            <a:r>
              <a:rPr lang="en-GB" altLang="en-GB" sz="3600" dirty="0" smtClean="0"/>
              <a:t> </a:t>
            </a:r>
          </a:p>
          <a:p>
            <a:pPr marL="357188" lvl="1" indent="-357188">
              <a:lnSpc>
                <a:spcPct val="90000"/>
              </a:lnSpc>
            </a:pPr>
            <a:r>
              <a:rPr lang="en-GB" altLang="en-GB" sz="3600" dirty="0" smtClean="0"/>
              <a:t>Someone is too dominant?</a:t>
            </a:r>
          </a:p>
          <a:p>
            <a:pPr marL="357188" lvl="1" indent="-357188">
              <a:lnSpc>
                <a:spcPct val="90000"/>
              </a:lnSpc>
            </a:pPr>
            <a:r>
              <a:rPr lang="en-GB" altLang="en-GB" sz="3600" dirty="0" smtClean="0"/>
              <a:t>Someone is very negative?</a:t>
            </a:r>
          </a:p>
          <a:p>
            <a:pPr marL="357188" lvl="1" indent="-357188">
              <a:lnSpc>
                <a:spcPct val="90000"/>
              </a:lnSpc>
            </a:pPr>
            <a:r>
              <a:rPr lang="en-GB" altLang="en-GB" sz="3600" dirty="0" smtClean="0"/>
              <a:t>Someone does not talk?</a:t>
            </a:r>
          </a:p>
          <a:p>
            <a:pPr marL="357188" lvl="1" indent="-357188">
              <a:lnSpc>
                <a:spcPct val="90000"/>
              </a:lnSpc>
            </a:pPr>
            <a:r>
              <a:rPr lang="en-GB" altLang="en-GB" sz="3600" dirty="0" smtClean="0"/>
              <a:t>Someone starts a side discussion?</a:t>
            </a:r>
          </a:p>
          <a:p>
            <a:pPr marL="357188" lvl="1" indent="-357188">
              <a:lnSpc>
                <a:spcPct val="90000"/>
              </a:lnSpc>
            </a:pPr>
            <a:r>
              <a:rPr lang="en-GB" altLang="en-GB" sz="3600" dirty="0" smtClean="0"/>
              <a:t>Someone falls asleep?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46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5456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57200"/>
            <a:ext cx="8712968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800" dirty="0">
                <a:cs typeface="Times New Roman" charset="0"/>
              </a:rPr>
              <a:t>What </a:t>
            </a:r>
            <a:r>
              <a:rPr lang="en-GB" altLang="en-GB" sz="4800" dirty="0" smtClean="0">
                <a:cs typeface="Times New Roman" charset="0"/>
              </a:rPr>
              <a:t>did you notice about </a:t>
            </a:r>
            <a:r>
              <a:rPr lang="en-GB" altLang="en-GB" sz="4800" dirty="0">
                <a:cs typeface="Times New Roman" charset="0"/>
              </a:rPr>
              <a:t>the </a:t>
            </a:r>
            <a:r>
              <a:rPr lang="en-GB" altLang="en-GB" sz="4800" dirty="0" smtClean="0">
                <a:cs typeface="Times New Roman" charset="0"/>
              </a:rPr>
              <a:t>PTC course</a:t>
            </a:r>
            <a:r>
              <a:rPr lang="en-GB" altLang="en-GB" sz="4800" dirty="0">
                <a:cs typeface="Times New Roman" charset="0"/>
              </a:rPr>
              <a:t>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3600" dirty="0" smtClean="0">
                <a:cs typeface="Times New Roman" charset="0"/>
              </a:rPr>
              <a:t>Structure 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>
                <a:cs typeface="Times New Roman" charset="0"/>
              </a:rPr>
              <a:t>Motivational MCQ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>
                <a:cs typeface="Times New Roman" charset="0"/>
              </a:rPr>
              <a:t>Planning, Delivery, Feedback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>
                <a:cs typeface="Times New Roman" charset="0"/>
              </a:rPr>
              <a:t>Beginning, middle and end structure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>
                <a:cs typeface="Times New Roman" charset="0"/>
              </a:rPr>
              <a:t>Knowledge, skills and attitudes 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>
                <a:cs typeface="Times New Roman" charset="0"/>
              </a:rPr>
              <a:t>How we taught it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>
                <a:cs typeface="Times New Roman" charset="0"/>
              </a:rPr>
              <a:t>Be a role model and be adaptable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200" dirty="0" smtClean="0">
                <a:cs typeface="Times New Roman" charset="0"/>
              </a:rPr>
              <a:t>Positive feedback</a:t>
            </a:r>
            <a:endParaRPr lang="en-GB" altLang="en-GB" dirty="0" smtClean="0">
              <a:cs typeface="Times New Roman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47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394451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48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6555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800" dirty="0" smtClean="0"/>
              <a:t>Teaching Methods</a:t>
            </a:r>
            <a:endParaRPr lang="en-GB" altLang="en-GB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Summary</a:t>
            </a:r>
            <a:endParaRPr lang="en-GB" altLang="en-GB" sz="4000" dirty="0" smtClean="0"/>
          </a:p>
          <a:p>
            <a:pPr>
              <a:lnSpc>
                <a:spcPct val="140000"/>
              </a:lnSpc>
            </a:pPr>
            <a:r>
              <a:rPr lang="en-GB" altLang="en-GB" sz="4000" dirty="0" smtClean="0"/>
              <a:t>Planning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Delivery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Beginning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Middle 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End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49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0240"/>
            </a:gs>
            <a:gs pos="99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400" dirty="0" smtClean="0"/>
              <a:t>Interaction, Communication and Learning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4807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373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PTC Teaching Methods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Lecture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Discussion group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Teaching a skill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Scenario</a:t>
            </a:r>
          </a:p>
          <a:p>
            <a:pPr>
              <a:lnSpc>
                <a:spcPct val="90000"/>
              </a:lnSpc>
            </a:pPr>
            <a:endParaRPr lang="en-GB" altLang="en-GB" sz="4000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50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a Lecture</a:t>
            </a:r>
            <a:endParaRPr lang="en-US" dirty="0"/>
          </a:p>
        </p:txBody>
      </p:sp>
      <p:pic>
        <p:nvPicPr>
          <p:cNvPr id="4" name="Content Placeholder 3" descr="P10605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132856"/>
            <a:ext cx="7265926" cy="4182418"/>
          </a:xfr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596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en-AU" sz="5400" dirty="0" smtClean="0"/>
              <a:t>Lecture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52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5445224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/>
              <a:t>At the end of this session you will</a:t>
            </a:r>
          </a:p>
          <a:p>
            <a:endParaRPr lang="en-AU" sz="2400" dirty="0"/>
          </a:p>
          <a:p>
            <a:pPr lvl="1" indent="-381000"/>
            <a:r>
              <a:rPr lang="en-AU" sz="3200" dirty="0"/>
              <a:t>be confident in </a:t>
            </a:r>
            <a:r>
              <a:rPr lang="en-AU" sz="3200" dirty="0" smtClean="0"/>
              <a:t>delivering a PTC lecture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1435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7200" dirty="0" smtClean="0">
                <a:cs typeface="Times" charset="0"/>
              </a:rPr>
              <a:t>Lecture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  <a:cs typeface="Times" charset="0"/>
              </a:rPr>
              <a:t>When? </a:t>
            </a:r>
          </a:p>
          <a:p>
            <a:pPr>
              <a:lnSpc>
                <a:spcPct val="130000"/>
              </a:lnSpc>
            </a:pPr>
            <a:r>
              <a:rPr lang="en-GB" altLang="en-GB" sz="4000" dirty="0" smtClean="0">
                <a:cs typeface="Times" charset="0"/>
              </a:rPr>
              <a:t>Large audience (20 or more)</a:t>
            </a:r>
          </a:p>
          <a:p>
            <a:r>
              <a:rPr lang="en-GB" altLang="en-GB" sz="4000" dirty="0" smtClean="0">
                <a:cs typeface="Times" charset="0"/>
              </a:rPr>
              <a:t>Large amount of information</a:t>
            </a:r>
          </a:p>
          <a:p>
            <a:r>
              <a:rPr lang="en-GB" altLang="en-GB" sz="4000" dirty="0" smtClean="0">
                <a:cs typeface="Times" charset="0"/>
              </a:rPr>
              <a:t>Introduces facts and ideas</a:t>
            </a:r>
          </a:p>
          <a:p>
            <a:r>
              <a:rPr lang="en-GB" altLang="en-GB" sz="4000" dirty="0" smtClean="0">
                <a:cs typeface="Times" charset="0"/>
              </a:rPr>
              <a:t>Limited transfer of information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53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Lecture - Planning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Instructor</a:t>
            </a:r>
          </a:p>
          <a:p>
            <a:r>
              <a:rPr lang="en-US" dirty="0" smtClean="0"/>
              <a:t>Who is it for?</a:t>
            </a:r>
          </a:p>
          <a:p>
            <a:r>
              <a:rPr lang="en-US" dirty="0" smtClean="0"/>
              <a:t>Read PTC manual content and slides</a:t>
            </a:r>
          </a:p>
          <a:p>
            <a:r>
              <a:rPr lang="en-US" dirty="0" smtClean="0"/>
              <a:t>Plan beginning / middle / end</a:t>
            </a:r>
          </a:p>
          <a:p>
            <a:r>
              <a:rPr lang="en-US" dirty="0" smtClean="0"/>
              <a:t>Plan timing</a:t>
            </a:r>
          </a:p>
          <a:p>
            <a:r>
              <a:rPr lang="en-US" dirty="0" smtClean="0"/>
              <a:t>Plan interaction and keeping attention</a:t>
            </a:r>
          </a:p>
          <a:p>
            <a:r>
              <a:rPr lang="en-US" dirty="0" smtClean="0"/>
              <a:t>Plan a good finish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81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GB" altLang="en-GB" sz="5400" dirty="0" smtClean="0"/>
              <a:t>Lecture - Planning</a:t>
            </a:r>
            <a:endParaRPr lang="en-GB" altLang="en-GB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7724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GB" sz="3600" dirty="0" smtClean="0">
                <a:solidFill>
                  <a:srgbClr val="FFFF00"/>
                </a:solidFill>
                <a:cs typeface="Times" charset="0"/>
              </a:rPr>
              <a:t>Environment</a:t>
            </a:r>
          </a:p>
          <a:p>
            <a:pPr>
              <a:lnSpc>
                <a:spcPct val="90000"/>
              </a:lnSpc>
            </a:pPr>
            <a:r>
              <a:rPr lang="en-GB" altLang="en-GB" sz="3600" dirty="0"/>
              <a:t>Arrange seats in a U if possible</a:t>
            </a:r>
          </a:p>
          <a:p>
            <a:pPr>
              <a:lnSpc>
                <a:spcPct val="90000"/>
              </a:lnSpc>
            </a:pPr>
            <a:r>
              <a:rPr lang="en-GB" altLang="en-GB" sz="3600" dirty="0"/>
              <a:t>Check lighting</a:t>
            </a:r>
          </a:p>
          <a:p>
            <a:pPr>
              <a:lnSpc>
                <a:spcPct val="90000"/>
              </a:lnSpc>
            </a:pPr>
            <a:r>
              <a:rPr lang="en-GB" altLang="en-GB" sz="3600" dirty="0"/>
              <a:t>Make sure equipment is working</a:t>
            </a:r>
          </a:p>
          <a:p>
            <a:pPr>
              <a:lnSpc>
                <a:spcPct val="90000"/>
              </a:lnSpc>
            </a:pPr>
            <a:r>
              <a:rPr lang="en-GB" altLang="en-GB" sz="3600" dirty="0"/>
              <a:t>Check temperature</a:t>
            </a:r>
          </a:p>
          <a:p>
            <a:pPr>
              <a:lnSpc>
                <a:spcPct val="90000"/>
              </a:lnSpc>
            </a:pPr>
            <a:r>
              <a:rPr lang="en-GB" altLang="en-GB" sz="3600" dirty="0"/>
              <a:t>Minimise external distractions</a:t>
            </a:r>
          </a:p>
          <a:p>
            <a:pPr>
              <a:lnSpc>
                <a:spcPct val="90000"/>
              </a:lnSpc>
            </a:pPr>
            <a:r>
              <a:rPr lang="en-GB" altLang="en-GB" sz="3600" dirty="0"/>
              <a:t>Have a clock/</a:t>
            </a:r>
            <a:r>
              <a:rPr lang="en-GB" altLang="en-GB" sz="3600" dirty="0" smtClean="0"/>
              <a:t>timekeeper</a:t>
            </a:r>
            <a:endParaRPr lang="en-GB" altLang="en-GB" sz="3600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55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/>
              <a:t> </a:t>
            </a:r>
            <a:r>
              <a:rPr lang="en-GB" altLang="en-GB" sz="5400" dirty="0" err="1" smtClean="0"/>
              <a:t>Audiovisual</a:t>
            </a:r>
            <a:r>
              <a:rPr lang="en-GB" altLang="en-GB" sz="5400" dirty="0" smtClean="0"/>
              <a:t> aids</a:t>
            </a:r>
            <a:endParaRPr lang="en-GB" altLang="en-GB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altLang="en-GB" sz="3600" dirty="0" smtClean="0"/>
              <a:t>PowerPoint </a:t>
            </a:r>
          </a:p>
          <a:p>
            <a:pPr lvl="1" indent="-381000">
              <a:buClr>
                <a:schemeClr val="tx1"/>
              </a:buClr>
            </a:pPr>
            <a:r>
              <a:rPr lang="en-GB" altLang="en-GB" sz="3600" dirty="0" smtClean="0"/>
              <a:t>Use large text</a:t>
            </a:r>
          </a:p>
          <a:p>
            <a:pPr>
              <a:buClr>
                <a:schemeClr val="tx1"/>
              </a:buClr>
            </a:pPr>
            <a:r>
              <a:rPr lang="en-GB" altLang="en-GB" sz="3600" dirty="0" smtClean="0"/>
              <a:t>Blackboard / Whiteboard / Flipchart</a:t>
            </a:r>
          </a:p>
          <a:p>
            <a:pPr lvl="1" indent="-381000">
              <a:buClr>
                <a:schemeClr val="tx1"/>
              </a:buClr>
            </a:pPr>
            <a:r>
              <a:rPr lang="en-GB" altLang="en-GB" sz="3600" dirty="0" smtClean="0"/>
              <a:t>Write clearly</a:t>
            </a:r>
          </a:p>
          <a:p>
            <a:pPr lvl="1" indent="-381000"/>
            <a:r>
              <a:rPr lang="en-GB" altLang="en-GB" sz="3600" dirty="0" smtClean="0"/>
              <a:t>Allocate someone to write?</a:t>
            </a:r>
          </a:p>
          <a:p>
            <a:r>
              <a:rPr lang="en-GB" altLang="en-GB" sz="3600" dirty="0" smtClean="0"/>
              <a:t>Don’t need to use all slides</a:t>
            </a:r>
          </a:p>
          <a:p>
            <a:r>
              <a:rPr lang="en-GB" altLang="en-GB" sz="3600" dirty="0" smtClean="0"/>
              <a:t>Plan for power cut</a:t>
            </a:r>
            <a:endParaRPr lang="en-GB" altLang="en-GB" sz="28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56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88640"/>
            <a:ext cx="7772400" cy="1411560"/>
          </a:xfrm>
        </p:spPr>
        <p:txBody>
          <a:bodyPr/>
          <a:lstStyle/>
          <a:p>
            <a:r>
              <a:rPr lang="en-US" sz="5400" dirty="0" smtClean="0"/>
              <a:t>Using Slides Effectively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134672" cy="4467200"/>
          </a:xfrm>
        </p:spPr>
        <p:txBody>
          <a:bodyPr/>
          <a:lstStyle/>
          <a:p>
            <a:r>
              <a:rPr lang="en-US" sz="3600" dirty="0" smtClean="0"/>
              <a:t>You do not need to use all the slides</a:t>
            </a:r>
          </a:p>
          <a:p>
            <a:r>
              <a:rPr lang="en-US" sz="3600" dirty="0" smtClean="0"/>
              <a:t>Do not change the slide text. </a:t>
            </a:r>
          </a:p>
          <a:p>
            <a:r>
              <a:rPr lang="en-US" sz="3600" dirty="0" smtClean="0"/>
              <a:t>You may add pictures</a:t>
            </a:r>
          </a:p>
          <a:p>
            <a:r>
              <a:rPr lang="en-US" sz="3600" dirty="0" smtClean="0"/>
              <a:t>Read from the laptop not the slides</a:t>
            </a:r>
          </a:p>
          <a:p>
            <a:r>
              <a:rPr lang="en-US" sz="3600" dirty="0" smtClean="0"/>
              <a:t>Use slides to maintain attention</a:t>
            </a:r>
          </a:p>
          <a:p>
            <a:pPr lvl="1" indent="-381000"/>
            <a:r>
              <a:rPr lang="en-US" sz="3600" dirty="0" smtClean="0"/>
              <a:t>&lt;B&gt; key</a:t>
            </a:r>
          </a:p>
          <a:p>
            <a:r>
              <a:rPr lang="en-US" sz="3600" dirty="0" smtClean="0"/>
              <a:t>Be prepared for a power cut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92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en-GB" sz="5400" dirty="0" smtClean="0"/>
              <a:t>Lecture – Delivery</a:t>
            </a:r>
            <a:endParaRPr lang="en-GB" altLang="en-GB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257800"/>
          </a:xfrm>
        </p:spPr>
        <p:txBody>
          <a:bodyPr/>
          <a:lstStyle/>
          <a:p>
            <a:r>
              <a:rPr lang="en-GB" altLang="en-GB" dirty="0" smtClean="0"/>
              <a:t>Beginning</a:t>
            </a:r>
          </a:p>
          <a:p>
            <a:pPr lvl="1" indent="-381000"/>
            <a:r>
              <a:rPr lang="en-GB" altLang="en-GB" sz="3200" dirty="0" smtClean="0"/>
              <a:t>Clear aim and contents</a:t>
            </a:r>
          </a:p>
          <a:p>
            <a:pPr lvl="1" indent="-381000"/>
            <a:r>
              <a:rPr lang="en-GB" altLang="en-GB" sz="3200" dirty="0" smtClean="0"/>
              <a:t>Patient scenario</a:t>
            </a:r>
          </a:p>
          <a:p>
            <a:r>
              <a:rPr lang="en-GB" altLang="en-GB" dirty="0" smtClean="0"/>
              <a:t>Middle</a:t>
            </a:r>
          </a:p>
          <a:p>
            <a:pPr lvl="1" indent="-381000"/>
            <a:r>
              <a:rPr lang="en-GB" altLang="en-GB" sz="3200" dirty="0" smtClean="0"/>
              <a:t>Interaction with audience</a:t>
            </a:r>
          </a:p>
          <a:p>
            <a:pPr lvl="1" indent="-381000"/>
            <a:r>
              <a:rPr lang="en-GB" altLang="en-GB" sz="3200" dirty="0" smtClean="0"/>
              <a:t>Mini summaries during lecture</a:t>
            </a:r>
          </a:p>
          <a:p>
            <a:r>
              <a:rPr lang="en-GB" altLang="en-GB" dirty="0" smtClean="0"/>
              <a:t> End</a:t>
            </a:r>
          </a:p>
          <a:p>
            <a:pPr lvl="1" indent="-381000"/>
            <a:r>
              <a:rPr lang="en-GB" altLang="en-GB" sz="3200" dirty="0" smtClean="0"/>
              <a:t>Questions</a:t>
            </a:r>
          </a:p>
          <a:p>
            <a:pPr lvl="1" indent="-381000"/>
            <a:r>
              <a:rPr lang="en-GB" altLang="en-GB" sz="3200" dirty="0" smtClean="0"/>
              <a:t>Summarise</a:t>
            </a:r>
            <a:endParaRPr lang="en-GB" altLang="en-GB" sz="1800" dirty="0" smtClean="0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58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156479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GB" altLang="en-GB" sz="5400" smtClean="0"/>
              <a:t>Interaction with audience</a:t>
            </a:r>
            <a:endParaRPr lang="en-GB" altLang="en-GB" sz="4000" smtClean="0"/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4673600" y="47244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2709863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>
            <a:off x="2709863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3386138" y="4724400"/>
            <a:ext cx="474662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8"/>
          <p:cNvSpPr>
            <a:spLocks noChangeArrowheads="1"/>
          </p:cNvSpPr>
          <p:nvPr/>
        </p:nvSpPr>
        <p:spPr bwMode="auto">
          <a:xfrm>
            <a:off x="4064000" y="53340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9"/>
          <p:cNvSpPr>
            <a:spLocks noChangeArrowheads="1"/>
          </p:cNvSpPr>
          <p:nvPr/>
        </p:nvSpPr>
        <p:spPr bwMode="auto">
          <a:xfrm>
            <a:off x="3386138" y="5334000"/>
            <a:ext cx="474662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10"/>
          <p:cNvSpPr>
            <a:spLocks noChangeArrowheads="1"/>
          </p:cNvSpPr>
          <p:nvPr/>
        </p:nvSpPr>
        <p:spPr bwMode="auto">
          <a:xfrm>
            <a:off x="5334000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1"/>
          <p:cNvSpPr>
            <a:spLocks noChangeArrowheads="1"/>
          </p:cNvSpPr>
          <p:nvPr/>
        </p:nvSpPr>
        <p:spPr bwMode="auto">
          <a:xfrm>
            <a:off x="4673600" y="53340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2"/>
          <p:cNvSpPr>
            <a:spLocks noChangeArrowheads="1"/>
          </p:cNvSpPr>
          <p:nvPr/>
        </p:nvSpPr>
        <p:spPr bwMode="auto">
          <a:xfrm>
            <a:off x="5351463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3"/>
          <p:cNvSpPr>
            <a:spLocks noChangeArrowheads="1"/>
          </p:cNvSpPr>
          <p:nvPr/>
        </p:nvSpPr>
        <p:spPr bwMode="auto">
          <a:xfrm>
            <a:off x="4064000" y="47244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4"/>
          <p:cNvSpPr>
            <a:spLocks noChangeArrowheads="1"/>
          </p:cNvSpPr>
          <p:nvPr/>
        </p:nvSpPr>
        <p:spPr bwMode="auto">
          <a:xfrm>
            <a:off x="4419600" y="1752600"/>
            <a:ext cx="474663" cy="457200"/>
          </a:xfrm>
          <a:prstGeom prst="flowChartConnector">
            <a:avLst/>
          </a:prstGeom>
          <a:solidFill>
            <a:srgbClr val="94CE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19"/>
          <p:cNvSpPr>
            <a:spLocks noChangeArrowheads="1"/>
          </p:cNvSpPr>
          <p:nvPr/>
        </p:nvSpPr>
        <p:spPr bwMode="auto">
          <a:xfrm>
            <a:off x="1295400" y="1371600"/>
            <a:ext cx="716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endParaRPr lang="en-US" altLang="en-GB" sz="2000"/>
          </a:p>
        </p:txBody>
      </p:sp>
      <p:sp>
        <p:nvSpPr>
          <p:cNvPr id="51215" name="Rectangle 20"/>
          <p:cNvSpPr>
            <a:spLocks noChangeArrowheads="1"/>
          </p:cNvSpPr>
          <p:nvPr/>
        </p:nvSpPr>
        <p:spPr bwMode="auto">
          <a:xfrm>
            <a:off x="251520" y="1844824"/>
            <a:ext cx="360203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 altLang="en-GB" sz="4000" dirty="0">
                <a:latin typeface="Arial" charset="0"/>
              </a:rPr>
              <a:t>One way </a:t>
            </a:r>
          </a:p>
          <a:p>
            <a:pPr defTabSz="762000"/>
            <a:r>
              <a:rPr lang="en-US" altLang="en-GB" sz="4000" dirty="0">
                <a:latin typeface="Arial" charset="0"/>
              </a:rPr>
              <a:t>communication</a:t>
            </a:r>
            <a:endParaRPr lang="en-US" altLang="en-GB" sz="2000" dirty="0"/>
          </a:p>
        </p:txBody>
      </p:sp>
      <p:sp>
        <p:nvSpPr>
          <p:cNvPr id="51216" name="Freeform 21"/>
          <p:cNvSpPr>
            <a:spLocks/>
          </p:cNvSpPr>
          <p:nvPr/>
        </p:nvSpPr>
        <p:spPr bwMode="auto">
          <a:xfrm>
            <a:off x="4114800" y="2286000"/>
            <a:ext cx="1066800" cy="2362200"/>
          </a:xfrm>
          <a:custGeom>
            <a:avLst/>
            <a:gdLst>
              <a:gd name="T0" fmla="*/ 576 w 1344"/>
              <a:gd name="T1" fmla="*/ 0 h 2352"/>
              <a:gd name="T2" fmla="*/ 336 w 1344"/>
              <a:gd name="T3" fmla="*/ 1776 h 2352"/>
              <a:gd name="T4" fmla="*/ 0 w 1344"/>
              <a:gd name="T5" fmla="*/ 1776 h 2352"/>
              <a:gd name="T6" fmla="*/ 672 w 1344"/>
              <a:gd name="T7" fmla="*/ 2352 h 2352"/>
              <a:gd name="T8" fmla="*/ 1344 w 1344"/>
              <a:gd name="T9" fmla="*/ 1776 h 2352"/>
              <a:gd name="T10" fmla="*/ 1008 w 1344"/>
              <a:gd name="T11" fmla="*/ 1776 h 2352"/>
              <a:gd name="T12" fmla="*/ 768 w 1344"/>
              <a:gd name="T13" fmla="*/ 0 h 2352"/>
              <a:gd name="T14" fmla="*/ 576 w 1344"/>
              <a:gd name="T15" fmla="*/ 0 h 2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2352"/>
              <a:gd name="T26" fmla="*/ 1344 w 1344"/>
              <a:gd name="T27" fmla="*/ 2352 h 2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217" name="AutoShape 22"/>
          <p:cNvSpPr>
            <a:spLocks noChangeArrowheads="1"/>
          </p:cNvSpPr>
          <p:nvPr/>
        </p:nvSpPr>
        <p:spPr bwMode="auto">
          <a:xfrm>
            <a:off x="5943600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23"/>
          <p:cNvSpPr>
            <a:spLocks noChangeArrowheads="1"/>
          </p:cNvSpPr>
          <p:nvPr/>
        </p:nvSpPr>
        <p:spPr bwMode="auto">
          <a:xfrm>
            <a:off x="5943600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Rectangle 2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59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GB" altLang="en-GB" sz="7200" dirty="0" smtClean="0"/>
              <a:t>How adults learn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077200" cy="2209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 Aim</a:t>
            </a:r>
            <a:endParaRPr lang="en-GB" altLang="en-GB" sz="4000" dirty="0" smtClean="0"/>
          </a:p>
          <a:p>
            <a:pPr>
              <a:lnSpc>
                <a:spcPct val="130000"/>
              </a:lnSpc>
            </a:pPr>
            <a:r>
              <a:rPr lang="en-GB" altLang="en-GB" sz="4000" dirty="0" smtClean="0"/>
              <a:t>To understand </a:t>
            </a:r>
            <a:r>
              <a:rPr lang="en-GB" altLang="en-GB" sz="3600" dirty="0" smtClean="0"/>
              <a:t>how adults learn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473825"/>
            <a:ext cx="300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6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GB" altLang="en-GB" sz="5400" smtClean="0"/>
              <a:t>Interaction with audience</a:t>
            </a:r>
            <a:endParaRPr lang="en-GB" altLang="en-GB" sz="4000" smtClean="0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4673600" y="47244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709863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709863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386138" y="4724400"/>
            <a:ext cx="474662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064000" y="53340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3386138" y="5334000"/>
            <a:ext cx="474662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5334000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673600" y="53340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5351463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4064000" y="47244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4419600" y="1752600"/>
            <a:ext cx="474663" cy="457200"/>
          </a:xfrm>
          <a:prstGeom prst="flowChartConnector">
            <a:avLst/>
          </a:prstGeom>
          <a:solidFill>
            <a:srgbClr val="94CE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295400" y="1371600"/>
            <a:ext cx="716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endParaRPr lang="en-US" altLang="en-GB" sz="200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23528" y="1844824"/>
            <a:ext cx="39624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en-GB" sz="4000" dirty="0" smtClean="0">
                <a:latin typeface="Arial" charset="0"/>
              </a:rPr>
              <a:t>Two </a:t>
            </a:r>
            <a:r>
              <a:rPr lang="en-US" altLang="en-GB" sz="4000" dirty="0">
                <a:latin typeface="Arial" charset="0"/>
              </a:rPr>
              <a:t>way </a:t>
            </a:r>
          </a:p>
          <a:p>
            <a:pPr defTabSz="762000"/>
            <a:r>
              <a:rPr lang="en-US" altLang="en-GB" sz="4000" dirty="0" err="1" smtClean="0">
                <a:latin typeface="Arial" charset="0"/>
              </a:rPr>
              <a:t>Communication:use</a:t>
            </a:r>
            <a:r>
              <a:rPr lang="en-US" altLang="en-GB" sz="4000" dirty="0" smtClean="0">
                <a:latin typeface="Arial" charset="0"/>
              </a:rPr>
              <a:t> </a:t>
            </a:r>
            <a:r>
              <a:rPr lang="en-US" altLang="en-GB" sz="4000" dirty="0">
                <a:latin typeface="Arial" charset="0"/>
              </a:rPr>
              <a:t>questions</a:t>
            </a:r>
            <a:endParaRPr lang="en-US" altLang="en-GB" sz="2000" dirty="0"/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4114800" y="2286000"/>
            <a:ext cx="1066800" cy="2362200"/>
          </a:xfrm>
          <a:custGeom>
            <a:avLst/>
            <a:gdLst>
              <a:gd name="T0" fmla="*/ 576 w 1344"/>
              <a:gd name="T1" fmla="*/ 0 h 2352"/>
              <a:gd name="T2" fmla="*/ 336 w 1344"/>
              <a:gd name="T3" fmla="*/ 1776 h 2352"/>
              <a:gd name="T4" fmla="*/ 0 w 1344"/>
              <a:gd name="T5" fmla="*/ 1776 h 2352"/>
              <a:gd name="T6" fmla="*/ 672 w 1344"/>
              <a:gd name="T7" fmla="*/ 2352 h 2352"/>
              <a:gd name="T8" fmla="*/ 1344 w 1344"/>
              <a:gd name="T9" fmla="*/ 1776 h 2352"/>
              <a:gd name="T10" fmla="*/ 1008 w 1344"/>
              <a:gd name="T11" fmla="*/ 1776 h 2352"/>
              <a:gd name="T12" fmla="*/ 768 w 1344"/>
              <a:gd name="T13" fmla="*/ 0 h 2352"/>
              <a:gd name="T14" fmla="*/ 576 w 1344"/>
              <a:gd name="T15" fmla="*/ 0 h 2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2352"/>
              <a:gd name="T26" fmla="*/ 1344 w 1344"/>
              <a:gd name="T27" fmla="*/ 2352 h 2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5943600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943600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 flipV="1">
            <a:off x="5410200" y="2667000"/>
            <a:ext cx="304800" cy="2057400"/>
          </a:xfrm>
          <a:custGeom>
            <a:avLst/>
            <a:gdLst>
              <a:gd name="T0" fmla="*/ 576 w 1344"/>
              <a:gd name="T1" fmla="*/ 0 h 2352"/>
              <a:gd name="T2" fmla="*/ 336 w 1344"/>
              <a:gd name="T3" fmla="*/ 1776 h 2352"/>
              <a:gd name="T4" fmla="*/ 0 w 1344"/>
              <a:gd name="T5" fmla="*/ 1776 h 2352"/>
              <a:gd name="T6" fmla="*/ 672 w 1344"/>
              <a:gd name="T7" fmla="*/ 2352 h 2352"/>
              <a:gd name="T8" fmla="*/ 1344 w 1344"/>
              <a:gd name="T9" fmla="*/ 1776 h 2352"/>
              <a:gd name="T10" fmla="*/ 1008 w 1344"/>
              <a:gd name="T11" fmla="*/ 1776 h 2352"/>
              <a:gd name="T12" fmla="*/ 768 w 1344"/>
              <a:gd name="T13" fmla="*/ 0 h 2352"/>
              <a:gd name="T14" fmla="*/ 576 w 1344"/>
              <a:gd name="T15" fmla="*/ 0 h 2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2352"/>
              <a:gd name="T26" fmla="*/ 1344 w 1344"/>
              <a:gd name="T27" fmla="*/ 2352 h 2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6477000" y="3429000"/>
            <a:ext cx="26670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en-GB" sz="4000">
                <a:latin typeface="Arial" charset="0"/>
              </a:rPr>
              <a:t>Answering a question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60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47138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/>
              <a:t>I</a:t>
            </a:r>
            <a:r>
              <a:rPr lang="en-GB" altLang="en-GB" sz="5400" dirty="0" smtClean="0"/>
              <a:t>nteraction with audience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en-GB" sz="3600" dirty="0" smtClean="0"/>
              <a:t>Use questions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en-GB" sz="3600" dirty="0" smtClean="0"/>
              <a:t>Use examples relevant to audience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en-GB" sz="3600" dirty="0" smtClean="0"/>
              <a:t>Where will you stand?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en-GB" sz="3600" dirty="0" smtClean="0"/>
              <a:t>Check if audience can see screen or board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en-GB" sz="3600" dirty="0" smtClean="0"/>
              <a:t>Face audience not screen or board</a:t>
            </a:r>
            <a:endParaRPr lang="en-GB" altLang="en-GB" dirty="0" smtClean="0"/>
          </a:p>
          <a:p>
            <a:pPr lvl="2">
              <a:lnSpc>
                <a:spcPct val="90000"/>
              </a:lnSpc>
            </a:pPr>
            <a:endParaRPr lang="en-GB" altLang="en-GB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61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62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6555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800" dirty="0" smtClean="0"/>
              <a:t> Lecture - Summary</a:t>
            </a:r>
            <a:endParaRPr lang="en-GB" altLang="en-GB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GB" sz="4000" dirty="0" smtClean="0"/>
              <a:t>Planning</a:t>
            </a:r>
          </a:p>
          <a:p>
            <a:r>
              <a:rPr lang="en-GB" altLang="en-GB" sz="4000" dirty="0" smtClean="0"/>
              <a:t>Delivery</a:t>
            </a:r>
          </a:p>
          <a:p>
            <a:pPr lvl="1" indent="-381000"/>
            <a:r>
              <a:rPr lang="en-GB" altLang="en-GB" sz="3600" dirty="0" smtClean="0"/>
              <a:t>Interaction with audience</a:t>
            </a:r>
          </a:p>
          <a:p>
            <a:pPr lvl="1" indent="-381000"/>
            <a:r>
              <a:rPr lang="en-GB" altLang="en-GB" sz="3600" dirty="0" err="1" smtClean="0"/>
              <a:t>Audiovisual</a:t>
            </a:r>
            <a:r>
              <a:rPr lang="en-GB" altLang="en-GB" sz="3600" dirty="0" smtClean="0"/>
              <a:t> aids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63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4000">
              <a:schemeClr val="accent6">
                <a:lumMod val="50000"/>
              </a:schemeClr>
            </a:gs>
            <a:gs pos="8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Session -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 smtClean="0"/>
              <a:t>Use </a:t>
            </a:r>
            <a:r>
              <a:rPr lang="en-GB" altLang="en-GB" i="1" dirty="0"/>
              <a:t>short</a:t>
            </a:r>
            <a:r>
              <a:rPr lang="en-GB" altLang="en-GB" dirty="0"/>
              <a:t> topic from </a:t>
            </a:r>
            <a:r>
              <a:rPr lang="en-GB" altLang="en-GB" dirty="0" smtClean="0"/>
              <a:t>PTC or other topic</a:t>
            </a:r>
            <a:endParaRPr lang="en-GB" altLang="en-GB" dirty="0"/>
          </a:p>
          <a:p>
            <a:r>
              <a:rPr lang="en-GB" altLang="en-GB" dirty="0" smtClean="0"/>
              <a:t>Structure not content important </a:t>
            </a:r>
          </a:p>
          <a:p>
            <a:r>
              <a:rPr lang="en-GB" altLang="en-GB" dirty="0" smtClean="0"/>
              <a:t>Flipchart / whiteboard / slides</a:t>
            </a:r>
          </a:p>
          <a:p>
            <a:r>
              <a:rPr lang="en-GB" altLang="en-GB" dirty="0" smtClean="0"/>
              <a:t>Use Plan, Delivery, Feedback</a:t>
            </a:r>
          </a:p>
          <a:p>
            <a:r>
              <a:rPr lang="en-GB" altLang="en-GB" dirty="0" smtClean="0"/>
              <a:t>How </a:t>
            </a:r>
            <a:r>
              <a:rPr lang="en-GB" altLang="en-GB" dirty="0"/>
              <a:t>you teach more important than what you </a:t>
            </a:r>
            <a:r>
              <a:rPr lang="en-GB" altLang="en-GB" dirty="0" smtClean="0"/>
              <a:t>teach</a:t>
            </a:r>
          </a:p>
          <a:p>
            <a:endParaRPr lang="en-GB" altLang="en-GB" dirty="0"/>
          </a:p>
          <a:p>
            <a:r>
              <a:rPr lang="en-US" dirty="0" smtClean="0"/>
              <a:t>Five minutes then five minutes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154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a Discussion Group</a:t>
            </a:r>
            <a:endParaRPr lang="en-US" dirty="0"/>
          </a:p>
        </p:txBody>
      </p:sp>
      <p:pic>
        <p:nvPicPr>
          <p:cNvPr id="4" name="Content Placeholder 2" descr="PTC ADDIS 0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916832"/>
            <a:ext cx="6089746" cy="4378269"/>
          </a:xfrm>
        </p:spPr>
      </p:pic>
      <p:sp>
        <p:nvSpPr>
          <p:cNvPr id="5" name="Flowchart: Connector 6"/>
          <p:cNvSpPr>
            <a:spLocks noChangeArrowheads="1"/>
          </p:cNvSpPr>
          <p:nvPr/>
        </p:nvSpPr>
        <p:spPr bwMode="auto">
          <a:xfrm>
            <a:off x="3275856" y="2420888"/>
            <a:ext cx="3182042" cy="1421273"/>
          </a:xfrm>
          <a:prstGeom prst="flowChartConnector">
            <a:avLst/>
          </a:prstGeom>
          <a:solidFill>
            <a:srgbClr val="7EE399">
              <a:alpha val="16078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13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en-AU" sz="5400" dirty="0" smtClean="0"/>
              <a:t>Discussion Group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66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/>
              <a:t>At the end of this session you will</a:t>
            </a:r>
          </a:p>
          <a:p>
            <a:endParaRPr lang="en-AU" sz="2400" dirty="0"/>
          </a:p>
          <a:p>
            <a:pPr lvl="1" indent="-381000"/>
            <a:r>
              <a:rPr lang="en-AU" sz="3200" dirty="0"/>
              <a:t>be confident in planning and </a:t>
            </a:r>
            <a:r>
              <a:rPr lang="en-AU" sz="3200" dirty="0" smtClean="0"/>
              <a:t>running a discussion group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1435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GB" altLang="en-GB" sz="5400" dirty="0" smtClean="0"/>
              <a:t>Discussion Group</a:t>
            </a:r>
            <a:endParaRPr lang="en-GB" altLang="en-GB" sz="4000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905000"/>
            <a:ext cx="8466137" cy="4692650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altLang="en-GB" sz="3600" dirty="0" smtClean="0">
                <a:solidFill>
                  <a:schemeClr val="tx2"/>
                </a:solidFill>
              </a:rPr>
              <a:t>When? </a:t>
            </a:r>
          </a:p>
          <a:p>
            <a:r>
              <a:rPr lang="en-GB" altLang="en-GB" sz="3600" dirty="0" smtClean="0"/>
              <a:t>Opportunity for group to work together</a:t>
            </a:r>
            <a:endParaRPr lang="en-GB" altLang="en-GB" sz="3200" dirty="0" smtClean="0"/>
          </a:p>
          <a:p>
            <a:r>
              <a:rPr lang="en-GB" altLang="en-GB" sz="3600" dirty="0" smtClean="0"/>
              <a:t>Strengthens interaction within group</a:t>
            </a:r>
          </a:p>
          <a:p>
            <a:r>
              <a:rPr lang="en-GB" altLang="en-GB" sz="3600" dirty="0" smtClean="0"/>
              <a:t>Good for small groups</a:t>
            </a:r>
          </a:p>
          <a:p>
            <a:r>
              <a:rPr lang="en-GB" altLang="en-GB" sz="3600" dirty="0" smtClean="0"/>
              <a:t>Motivating</a:t>
            </a:r>
          </a:p>
          <a:p>
            <a:r>
              <a:rPr lang="en-GB" altLang="en-GB" sz="3600" dirty="0" smtClean="0"/>
              <a:t>‘Ownership’ of topic in group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67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PTC Discussion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Neurological Assessment</a:t>
            </a:r>
          </a:p>
          <a:p>
            <a:r>
              <a:rPr lang="en-US" sz="3600" dirty="0" smtClean="0"/>
              <a:t>Pain Management and Analgesia</a:t>
            </a:r>
          </a:p>
          <a:p>
            <a:r>
              <a:rPr lang="en-US" sz="3600" dirty="0" smtClean="0"/>
              <a:t>Transportation </a:t>
            </a:r>
          </a:p>
          <a:p>
            <a:r>
              <a:rPr lang="en-US" sz="3600" dirty="0" err="1" smtClean="0"/>
              <a:t>Paediatrics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546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en-US" sz="3600" dirty="0" smtClean="0"/>
              <a:t>Demonstration by Faculty Trainers</a:t>
            </a:r>
            <a:endParaRPr lang="en-US" sz="3600" dirty="0"/>
          </a:p>
        </p:txBody>
      </p:sp>
      <p:pic>
        <p:nvPicPr>
          <p:cNvPr id="4" name="Picture 5" descr="C:\Documents and Settings\James de Courcy\Desktop\Graeme pictures\IMG_2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076056" cy="338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6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67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How adults learn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438400"/>
            <a:ext cx="7772400" cy="4114800"/>
          </a:xfrm>
        </p:spPr>
        <p:txBody>
          <a:bodyPr/>
          <a:lstStyle/>
          <a:p>
            <a:r>
              <a:rPr lang="en-GB" altLang="en-GB" sz="4000" dirty="0" smtClean="0"/>
              <a:t>Definition</a:t>
            </a:r>
          </a:p>
          <a:p>
            <a:r>
              <a:rPr lang="en-GB" altLang="en-GB" sz="4000" dirty="0" smtClean="0"/>
              <a:t>Learning</a:t>
            </a:r>
          </a:p>
          <a:p>
            <a:r>
              <a:rPr lang="en-GB" altLang="en-GB" sz="4000" dirty="0" smtClean="0"/>
              <a:t>Motivation</a:t>
            </a:r>
          </a:p>
          <a:p>
            <a:r>
              <a:rPr lang="en-GB" altLang="en-GB" sz="4000" dirty="0" smtClean="0"/>
              <a:t>Barriers to learning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473825"/>
            <a:ext cx="300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was the teaching aim?</a:t>
            </a:r>
          </a:p>
          <a:p>
            <a:pPr lvl="0"/>
            <a:r>
              <a:rPr lang="en-GB" dirty="0"/>
              <a:t>How did the instructor lead the group </a:t>
            </a:r>
            <a:r>
              <a:rPr lang="en-GB" dirty="0" smtClean="0"/>
              <a:t>to achieve </a:t>
            </a:r>
            <a:r>
              <a:rPr lang="en-GB" dirty="0"/>
              <a:t>this?</a:t>
            </a:r>
          </a:p>
          <a:p>
            <a:pPr lvl="0"/>
            <a:r>
              <a:rPr lang="en-GB" dirty="0"/>
              <a:t>Could you hear?</a:t>
            </a:r>
          </a:p>
          <a:p>
            <a:pPr lvl="0"/>
            <a:r>
              <a:rPr lang="en-GB" dirty="0"/>
              <a:t>Could you see?</a:t>
            </a:r>
          </a:p>
          <a:p>
            <a:pPr lvl="0"/>
            <a:r>
              <a:rPr lang="en-GB" dirty="0"/>
              <a:t>Why did it go well?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65" y="64848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70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872537" cy="1143000"/>
          </a:xfrm>
        </p:spPr>
        <p:txBody>
          <a:bodyPr/>
          <a:lstStyle/>
          <a:p>
            <a:r>
              <a:rPr lang="en-GB" altLang="en-GB" sz="5400" dirty="0" smtClean="0"/>
              <a:t>Discussion Group - Planning</a:t>
            </a:r>
            <a:endParaRPr lang="en-GB" altLang="en-GB" sz="40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76400"/>
            <a:ext cx="7772400" cy="5181600"/>
          </a:xfrm>
        </p:spPr>
        <p:txBody>
          <a:bodyPr/>
          <a:lstStyle/>
          <a:p>
            <a:r>
              <a:rPr lang="en-GB" altLang="en-GB" sz="3600" dirty="0" smtClean="0"/>
              <a:t>Use appropriate topic</a:t>
            </a:r>
          </a:p>
          <a:p>
            <a:r>
              <a:rPr lang="en-GB" altLang="en-GB" sz="3600" dirty="0" smtClean="0"/>
              <a:t>Learners’ knowledge levels</a:t>
            </a:r>
          </a:p>
          <a:p>
            <a:r>
              <a:rPr lang="en-GB" altLang="en-GB" sz="3600" dirty="0" smtClean="0"/>
              <a:t>Learn group members’ names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065" y="64848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568952" cy="1143000"/>
          </a:xfrm>
        </p:spPr>
        <p:txBody>
          <a:bodyPr/>
          <a:lstStyle/>
          <a:p>
            <a:r>
              <a:rPr lang="en-US" dirty="0" smtClean="0"/>
              <a:t>Discussion Group 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sz="3600" dirty="0"/>
              <a:t>Choose equipment</a:t>
            </a:r>
          </a:p>
          <a:p>
            <a:pPr lvl="1" indent="-381000"/>
            <a:r>
              <a:rPr lang="en-GB" altLang="en-GB" sz="3600" dirty="0"/>
              <a:t>Flipchart / white or blackboard</a:t>
            </a:r>
          </a:p>
          <a:p>
            <a:r>
              <a:rPr lang="en-GB" altLang="en-GB" sz="3600" dirty="0"/>
              <a:t>Choose seating layout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39272" y="5117575"/>
            <a:ext cx="1374775" cy="1387475"/>
            <a:chOff x="3305" y="2049"/>
            <a:chExt cx="866" cy="874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500" y="2049"/>
              <a:ext cx="195" cy="1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305" y="223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500" y="272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05" y="252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786" y="271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786" y="2049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976" y="2245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976" y="2539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619672" y="4888975"/>
            <a:ext cx="2233613" cy="1682750"/>
            <a:chOff x="412" y="2147"/>
            <a:chExt cx="1407" cy="1060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038" y="2147"/>
              <a:ext cx="195" cy="1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10" y="271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05" y="292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41" y="301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234" y="2923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429" y="2815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624" y="2629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12" y="252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6989" y="6491287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72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16288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GB" altLang="en-GB" sz="5400" dirty="0" smtClean="0"/>
              <a:t>Discussion group – Delivery</a:t>
            </a:r>
            <a:endParaRPr lang="en-GB" altLang="en-GB" sz="4000" i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24000"/>
            <a:ext cx="8748464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Beginning</a:t>
            </a:r>
            <a:endParaRPr lang="en-GB" altLang="en-GB" sz="3600" dirty="0" smtClean="0"/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Clear aim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Allocate someone to write if necessary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Middle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Interaction with audience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End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Questions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Summary</a:t>
            </a:r>
            <a:endParaRPr lang="en-GB" altLang="en-GB" dirty="0" smtClean="0"/>
          </a:p>
          <a:p>
            <a:pPr lvl="1">
              <a:lnSpc>
                <a:spcPct val="90000"/>
              </a:lnSpc>
            </a:pPr>
            <a:endParaRPr lang="en-GB" altLang="en-GB" sz="2400" dirty="0" smtClean="0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73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GB" altLang="en-GB" sz="5400" smtClean="0"/>
              <a:t>Interaction in group</a:t>
            </a:r>
            <a:endParaRPr lang="en-GB" altLang="en-GB" sz="4000" smtClean="0"/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2286000" y="1752600"/>
            <a:ext cx="4800600" cy="4800600"/>
            <a:chOff x="1493" y="912"/>
            <a:chExt cx="2646" cy="3072"/>
          </a:xfrm>
        </p:grpSpPr>
        <p:grpSp>
          <p:nvGrpSpPr>
            <p:cNvPr id="59397" name="Group 4"/>
            <p:cNvGrpSpPr>
              <a:grpSpLocks/>
            </p:cNvGrpSpPr>
            <p:nvPr/>
          </p:nvGrpSpPr>
          <p:grpSpPr bwMode="auto">
            <a:xfrm>
              <a:off x="1493" y="912"/>
              <a:ext cx="2646" cy="3072"/>
              <a:chOff x="3305" y="2049"/>
              <a:chExt cx="866" cy="874"/>
            </a:xfrm>
          </p:grpSpPr>
          <p:sp>
            <p:nvSpPr>
              <p:cNvPr id="59402" name="Oval 5"/>
              <p:cNvSpPr>
                <a:spLocks noChangeArrowheads="1"/>
              </p:cNvSpPr>
              <p:nvPr/>
            </p:nvSpPr>
            <p:spPr bwMode="auto">
              <a:xfrm>
                <a:off x="3500" y="2049"/>
                <a:ext cx="195" cy="196"/>
              </a:xfrm>
              <a:prstGeom prst="ellipse">
                <a:avLst/>
              </a:prstGeom>
              <a:solidFill>
                <a:srgbClr val="99CCFF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3" name="Oval 6"/>
              <p:cNvSpPr>
                <a:spLocks noChangeArrowheads="1"/>
              </p:cNvSpPr>
              <p:nvPr/>
            </p:nvSpPr>
            <p:spPr bwMode="auto">
              <a:xfrm>
                <a:off x="3305" y="2237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4" name="Oval 7"/>
              <p:cNvSpPr>
                <a:spLocks noChangeArrowheads="1"/>
              </p:cNvSpPr>
              <p:nvPr/>
            </p:nvSpPr>
            <p:spPr bwMode="auto">
              <a:xfrm>
                <a:off x="3500" y="2727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5" name="Oval 8"/>
              <p:cNvSpPr>
                <a:spLocks noChangeArrowheads="1"/>
              </p:cNvSpPr>
              <p:nvPr/>
            </p:nvSpPr>
            <p:spPr bwMode="auto">
              <a:xfrm>
                <a:off x="3305" y="2521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6" name="Oval 9"/>
              <p:cNvSpPr>
                <a:spLocks noChangeArrowheads="1"/>
              </p:cNvSpPr>
              <p:nvPr/>
            </p:nvSpPr>
            <p:spPr bwMode="auto">
              <a:xfrm>
                <a:off x="3786" y="2717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7" name="Oval 10"/>
              <p:cNvSpPr>
                <a:spLocks noChangeArrowheads="1"/>
              </p:cNvSpPr>
              <p:nvPr/>
            </p:nvSpPr>
            <p:spPr bwMode="auto">
              <a:xfrm>
                <a:off x="3786" y="2049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8" name="Oval 11"/>
              <p:cNvSpPr>
                <a:spLocks noChangeArrowheads="1"/>
              </p:cNvSpPr>
              <p:nvPr/>
            </p:nvSpPr>
            <p:spPr bwMode="auto">
              <a:xfrm>
                <a:off x="3976" y="2245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9" name="Oval 12"/>
              <p:cNvSpPr>
                <a:spLocks noChangeArrowheads="1"/>
              </p:cNvSpPr>
              <p:nvPr/>
            </p:nvSpPr>
            <p:spPr bwMode="auto">
              <a:xfrm>
                <a:off x="3976" y="2539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9398" name="AutoShape 13"/>
            <p:cNvCxnSpPr>
              <a:cxnSpLocks noChangeShapeType="1"/>
              <a:stCxn id="59405" idx="6"/>
              <a:endCxn id="59408" idx="3"/>
            </p:cNvCxnSpPr>
            <p:nvPr/>
          </p:nvCxnSpPr>
          <p:spPr bwMode="auto">
            <a:xfrm flipV="1">
              <a:off x="2089" y="2189"/>
              <a:ext cx="1541" cy="727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9399" name="AutoShape 14"/>
            <p:cNvCxnSpPr>
              <a:cxnSpLocks noChangeShapeType="1"/>
              <a:stCxn id="59404" idx="0"/>
              <a:endCxn id="59402" idx="4"/>
            </p:cNvCxnSpPr>
            <p:nvPr/>
          </p:nvCxnSpPr>
          <p:spPr bwMode="auto">
            <a:xfrm flipV="1">
              <a:off x="2387" y="1601"/>
              <a:ext cx="0" cy="169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9400" name="AutoShape 15"/>
            <p:cNvCxnSpPr>
              <a:cxnSpLocks noChangeShapeType="1"/>
              <a:stCxn id="59403" idx="5"/>
              <a:endCxn id="59409" idx="1"/>
            </p:cNvCxnSpPr>
            <p:nvPr/>
          </p:nvCxnSpPr>
          <p:spPr bwMode="auto">
            <a:xfrm>
              <a:off x="2002" y="2161"/>
              <a:ext cx="1628" cy="57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9401" name="AutoShape 16"/>
            <p:cNvCxnSpPr>
              <a:cxnSpLocks noChangeShapeType="1"/>
              <a:stCxn id="59402" idx="5"/>
              <a:endCxn id="59406" idx="0"/>
            </p:cNvCxnSpPr>
            <p:nvPr/>
          </p:nvCxnSpPr>
          <p:spPr bwMode="auto">
            <a:xfrm>
              <a:off x="2598" y="1500"/>
              <a:ext cx="663" cy="176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9396" name="Rectangle 18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74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 How to get interaction in group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458200" cy="4114800"/>
          </a:xfrm>
        </p:spPr>
        <p:txBody>
          <a:bodyPr/>
          <a:lstStyle/>
          <a:p>
            <a:r>
              <a:rPr lang="en-GB" altLang="en-GB" sz="4000" dirty="0" smtClean="0"/>
              <a:t>Introduce topic </a:t>
            </a:r>
          </a:p>
          <a:p>
            <a:r>
              <a:rPr lang="en-GB" altLang="en-GB" sz="4000" dirty="0" smtClean="0"/>
              <a:t>Use open questions</a:t>
            </a:r>
          </a:p>
          <a:p>
            <a:r>
              <a:rPr lang="en-GB" altLang="en-GB" sz="4000" dirty="0" smtClean="0"/>
              <a:t>Encourage participation from all</a:t>
            </a:r>
          </a:p>
          <a:p>
            <a:r>
              <a:rPr lang="en-GB" altLang="en-GB" sz="4000" dirty="0" smtClean="0"/>
              <a:t>Use Brainstorming for more ideas</a:t>
            </a:r>
          </a:p>
          <a:p>
            <a:r>
              <a:rPr lang="en-GB" altLang="en-GB" sz="4000" dirty="0" smtClean="0"/>
              <a:t>Stay on topic</a:t>
            </a:r>
            <a:endParaRPr lang="en-GB" altLang="en-GB" dirty="0" smtClean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-22827" y="6491287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altLang="en-GB" sz="1800" dirty="0" smtClean="0"/>
              <a:t>75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smtClean="0"/>
              <a:t>Brainstorming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612068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3600" dirty="0" smtClean="0"/>
              <a:t>Larger group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Decide topic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Take turns for ideas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“Pass”/ “No comment” allowed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Write down accurately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Continue until ideas cease</a:t>
            </a:r>
            <a:endParaRPr lang="en-GB" altLang="en-GB" sz="360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GB" sz="3600" dirty="0" smtClean="0">
                <a:solidFill>
                  <a:schemeClr val="tx2"/>
                </a:solidFill>
              </a:rPr>
              <a:t>Decision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76</a:t>
            </a:r>
            <a:endParaRPr lang="en-GB" altLang="en-GB" sz="1800" dirty="0"/>
          </a:p>
        </p:txBody>
      </p:sp>
      <p:pic>
        <p:nvPicPr>
          <p:cNvPr id="5" name="Picture 1" descr="PTC ADDIS 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50" y="1700808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77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6555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0263" cy="1143000"/>
          </a:xfrm>
        </p:spPr>
        <p:txBody>
          <a:bodyPr/>
          <a:lstStyle/>
          <a:p>
            <a:r>
              <a:rPr lang="en-GB" altLang="en-GB" sz="4800" dirty="0" smtClean="0"/>
              <a:t> Discussion group - Summary</a:t>
            </a:r>
            <a:endParaRPr lang="en-GB" altLang="en-GB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GB" altLang="en-GB" sz="4000" dirty="0" smtClean="0"/>
              <a:t>Planning</a:t>
            </a:r>
          </a:p>
          <a:p>
            <a:pPr lvl="1" indent="-381000"/>
            <a:r>
              <a:rPr lang="en-GB" altLang="en-GB" sz="3600" dirty="0" smtClean="0"/>
              <a:t>When and how</a:t>
            </a:r>
          </a:p>
          <a:p>
            <a:r>
              <a:rPr lang="en-GB" altLang="en-GB" sz="4000" dirty="0" smtClean="0"/>
              <a:t>Delivery</a:t>
            </a:r>
          </a:p>
          <a:p>
            <a:pPr lvl="1" indent="-381000"/>
            <a:r>
              <a:rPr lang="en-GB" altLang="en-GB" sz="3600" dirty="0" smtClean="0"/>
              <a:t>Interaction in group</a:t>
            </a:r>
          </a:p>
          <a:p>
            <a:pPr lvl="1" indent="-381000"/>
            <a:r>
              <a:rPr lang="en-GB" altLang="en-GB" sz="3600" dirty="0" smtClean="0"/>
              <a:t>Brainstorming</a:t>
            </a:r>
          </a:p>
          <a:p>
            <a:r>
              <a:rPr lang="en-GB" altLang="en-GB" sz="4000" dirty="0" smtClean="0"/>
              <a:t>Difficult teaching situations</a:t>
            </a:r>
            <a:endParaRPr lang="en-GB" altLang="en-GB" sz="4400" dirty="0" smtClean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78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4000">
              <a:schemeClr val="accent6">
                <a:lumMod val="50000"/>
              </a:schemeClr>
            </a:gs>
            <a:gs pos="8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Session </a:t>
            </a:r>
            <a:r>
              <a:rPr lang="mr-IN" dirty="0" smtClean="0"/>
              <a:t>–</a:t>
            </a:r>
            <a:r>
              <a:rPr lang="en-US" dirty="0" smtClean="0"/>
              <a:t> Discussion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 smtClean="0"/>
              <a:t>Use </a:t>
            </a:r>
            <a:r>
              <a:rPr lang="en-GB" altLang="en-GB" i="1" dirty="0"/>
              <a:t>short</a:t>
            </a:r>
            <a:r>
              <a:rPr lang="en-GB" altLang="en-GB" dirty="0"/>
              <a:t> topic from PTC</a:t>
            </a:r>
          </a:p>
          <a:p>
            <a:r>
              <a:rPr lang="en-GB" altLang="en-GB" dirty="0" smtClean="0"/>
              <a:t>Structure, not content, important </a:t>
            </a:r>
          </a:p>
          <a:p>
            <a:r>
              <a:rPr lang="en-GB" altLang="en-GB" dirty="0" smtClean="0"/>
              <a:t>Use Plan, Delivery, Feedback</a:t>
            </a:r>
          </a:p>
          <a:p>
            <a:r>
              <a:rPr lang="en-GB" altLang="en-GB" dirty="0" smtClean="0"/>
              <a:t>Open and closed questions</a:t>
            </a:r>
          </a:p>
          <a:p>
            <a:r>
              <a:rPr lang="en-GB" altLang="en-GB" dirty="0" smtClean="0"/>
              <a:t>How </a:t>
            </a:r>
            <a:r>
              <a:rPr lang="en-GB" altLang="en-GB" dirty="0"/>
              <a:t>you teach more important than what you </a:t>
            </a:r>
            <a:r>
              <a:rPr lang="en-GB" altLang="en-GB" dirty="0" smtClean="0"/>
              <a:t>teach</a:t>
            </a:r>
          </a:p>
          <a:p>
            <a:endParaRPr lang="en-GB" altLang="en-GB" dirty="0"/>
          </a:p>
          <a:p>
            <a:r>
              <a:rPr lang="en-US" dirty="0" smtClean="0"/>
              <a:t>Five minutes then five minutes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06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805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What is Learning?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GB" sz="3600" dirty="0" smtClean="0">
                <a:solidFill>
                  <a:schemeClr val="tx2"/>
                </a:solidFill>
              </a:rPr>
              <a:t>Learning</a:t>
            </a:r>
            <a:r>
              <a:rPr lang="en-GB" altLang="en-GB" sz="3600" dirty="0" smtClean="0"/>
              <a:t> </a:t>
            </a:r>
          </a:p>
          <a:p>
            <a:r>
              <a:rPr lang="en-GB" altLang="en-GB" sz="3600" dirty="0" smtClean="0"/>
              <a:t>“a change in behaviour resulting from experience”</a:t>
            </a:r>
          </a:p>
          <a:p>
            <a:pPr>
              <a:buFont typeface="Times" charset="0"/>
              <a:buNone/>
            </a:pPr>
            <a:r>
              <a:rPr lang="en-GB" altLang="en-GB" sz="3600" dirty="0" smtClean="0">
                <a:solidFill>
                  <a:schemeClr val="tx2"/>
                </a:solidFill>
              </a:rPr>
              <a:t>Teaching</a:t>
            </a:r>
          </a:p>
          <a:p>
            <a:r>
              <a:rPr lang="en-GB" altLang="en-GB" sz="3600" dirty="0" smtClean="0"/>
              <a:t>“a planned experience causing a change in behaviour”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473825"/>
            <a:ext cx="300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8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 smtClean="0"/>
              <a:t>Teaching a Skill</a:t>
            </a:r>
            <a:endParaRPr lang="en-A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80</a:t>
            </a:r>
            <a:endParaRPr lang="en-US" sz="1800" dirty="0"/>
          </a:p>
        </p:txBody>
      </p:sp>
      <p:pic>
        <p:nvPicPr>
          <p:cNvPr id="5" name="Picture 4" descr="D:\ptc west bank Sarah pictures\IMG_087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516216" cy="43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en-AU" sz="5400" dirty="0" smtClean="0"/>
              <a:t>Teaching a Skill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81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5445224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/>
              <a:t>At the end of this session you will</a:t>
            </a:r>
          </a:p>
          <a:p>
            <a:endParaRPr lang="en-AU" sz="2400" dirty="0"/>
          </a:p>
          <a:p>
            <a:pPr lvl="1" indent="-381000"/>
            <a:r>
              <a:rPr lang="en-AU" sz="3200" dirty="0"/>
              <a:t>be confident in </a:t>
            </a:r>
            <a:r>
              <a:rPr lang="en-AU" sz="3200" dirty="0" smtClean="0"/>
              <a:t>teaching a PTC skill</a:t>
            </a:r>
            <a:endParaRPr lang="en-AU" sz="3200" dirty="0"/>
          </a:p>
          <a:p>
            <a:pPr lvl="1" indent="-381000"/>
            <a:r>
              <a:rPr lang="en-AU" sz="3200" dirty="0" smtClean="0"/>
              <a:t>be confident to run a skill station</a:t>
            </a:r>
          </a:p>
        </p:txBody>
      </p:sp>
    </p:spTree>
    <p:extLst>
      <p:ext uri="{BB962C8B-B14F-4D97-AF65-F5344CB8AC3E}">
        <p14:creationId xmlns:p14="http://schemas.microsoft.com/office/powerpoint/2010/main" val="231435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 smtClean="0"/>
              <a:t>Teaching a Skill</a:t>
            </a:r>
            <a:endParaRPr lang="en-GB" altLang="en-GB" dirty="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32766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When?</a:t>
            </a:r>
          </a:p>
          <a:p>
            <a:pPr>
              <a:lnSpc>
                <a:spcPct val="120000"/>
              </a:lnSpc>
            </a:pPr>
            <a:r>
              <a:rPr lang="en-GB" altLang="en-GB" sz="4000" dirty="0" smtClean="0"/>
              <a:t>Small groups 5 to 10</a:t>
            </a:r>
          </a:p>
          <a:p>
            <a:r>
              <a:rPr lang="en-GB" altLang="en-GB" sz="4000" dirty="0" smtClean="0"/>
              <a:t>Combination of skill learning and discussion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82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126735" cy="1143000"/>
          </a:xfrm>
        </p:spPr>
        <p:txBody>
          <a:bodyPr/>
          <a:lstStyle/>
          <a:p>
            <a:r>
              <a:rPr lang="en-US" sz="5400" dirty="0" smtClean="0"/>
              <a:t>Teaching a Skill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by Faculty Trainers</a:t>
            </a:r>
          </a:p>
        </p:txBody>
      </p:sp>
      <p:pic>
        <p:nvPicPr>
          <p:cNvPr id="4" name="Picture 2" descr="G:\Kiribati PTC 2010\Photos of Kiribati PTC 2010\P101032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2708920"/>
            <a:ext cx="5488808" cy="38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144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 smtClean="0"/>
              <a:t>Teaching a skill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80337" cy="1224136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FFFFFF"/>
                </a:solidFill>
              </a:rPr>
              <a:t>Why do we teach in this way?</a:t>
            </a:r>
          </a:p>
          <a:p>
            <a:pPr marL="0" indent="0">
              <a:buNone/>
            </a:pPr>
            <a:endParaRPr lang="en-AU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FFFFFF"/>
                </a:solidFill>
              </a:rPr>
              <a:t>To move </a:t>
            </a:r>
            <a:r>
              <a:rPr lang="en-AU" sz="3200" dirty="0" smtClean="0">
                <a:solidFill>
                  <a:srgbClr val="FFFFFF"/>
                </a:solidFill>
              </a:rPr>
              <a:t>-</a:t>
            </a:r>
            <a:endParaRPr lang="en-AU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AU" sz="3200" dirty="0" smtClean="0">
                <a:solidFill>
                  <a:srgbClr val="FFFFFF"/>
                </a:solidFill>
              </a:rPr>
              <a:t>from   beginner</a:t>
            </a:r>
            <a:endParaRPr lang="en-AU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FFFFFF"/>
                </a:solidFill>
              </a:rPr>
              <a:t>to 	</a:t>
            </a:r>
            <a:r>
              <a:rPr lang="en-AU" sz="3200" dirty="0" smtClean="0">
                <a:solidFill>
                  <a:srgbClr val="FFFFFF"/>
                </a:solidFill>
              </a:rPr>
              <a:t>  competent </a:t>
            </a:r>
            <a:r>
              <a:rPr lang="en-AU" sz="3200" dirty="0">
                <a:solidFill>
                  <a:srgbClr val="FFFFFF"/>
                </a:solidFill>
              </a:rPr>
              <a:t>practitioner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FFFFFF"/>
                </a:solidFill>
              </a:rPr>
              <a:t>to 	</a:t>
            </a:r>
            <a:r>
              <a:rPr lang="en-AU" sz="3200" dirty="0" smtClean="0">
                <a:solidFill>
                  <a:srgbClr val="FFFFFF"/>
                </a:solidFill>
              </a:rPr>
              <a:t>  experienced </a:t>
            </a:r>
            <a:r>
              <a:rPr lang="en-AU" sz="3200" dirty="0">
                <a:solidFill>
                  <a:srgbClr val="FFFFFF"/>
                </a:solidFill>
              </a:rPr>
              <a:t>clinician able to teach</a:t>
            </a:r>
          </a:p>
          <a:p>
            <a:pPr marL="0" indent="0">
              <a:buNone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933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507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9144000" cy="1143000"/>
          </a:xfrm>
        </p:spPr>
        <p:txBody>
          <a:bodyPr/>
          <a:lstStyle/>
          <a:p>
            <a:r>
              <a:rPr lang="en-GB" altLang="en-GB" sz="5400" dirty="0" smtClean="0"/>
              <a:t>Teaching a skill </a:t>
            </a:r>
            <a:r>
              <a:rPr lang="mr-IN" altLang="en-GB" sz="5400" dirty="0" smtClean="0"/>
              <a:t>–</a:t>
            </a:r>
            <a:r>
              <a:rPr lang="en-GB" altLang="en-GB" sz="5400" dirty="0" smtClean="0"/>
              <a:t> 3 stages</a:t>
            </a:r>
            <a:endParaRPr lang="en-GB" altLang="en-GB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572000"/>
          </a:xfrm>
        </p:spPr>
        <p:txBody>
          <a:bodyPr/>
          <a:lstStyle/>
          <a:p>
            <a:pPr marL="361950" indent="-361950"/>
            <a:r>
              <a:rPr lang="en-GB" altLang="en-GB" sz="3600" dirty="0" smtClean="0"/>
              <a:t>Instructor does at normal speed</a:t>
            </a:r>
          </a:p>
          <a:p>
            <a:pPr marL="361950" indent="-361950"/>
            <a:r>
              <a:rPr lang="en-GB" altLang="en-GB" sz="3600" dirty="0" smtClean="0"/>
              <a:t>Instructor does slowly and explains</a:t>
            </a:r>
          </a:p>
          <a:p>
            <a:pPr marL="361950" indent="-361950"/>
            <a:r>
              <a:rPr lang="en-GB" altLang="en-GB" sz="3600" dirty="0" smtClean="0"/>
              <a:t>Learner does and explains to another learner. Instructor acts as coach</a:t>
            </a:r>
            <a:endParaRPr lang="en-GB" altLang="en-GB" dirty="0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85</a:t>
            </a:r>
            <a:endParaRPr lang="en-GB" alt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GB" altLang="en-GB" sz="5400" dirty="0" smtClean="0"/>
              <a:t>Skills </a:t>
            </a:r>
            <a:r>
              <a:rPr lang="mr-IN" altLang="en-GB" sz="5400" dirty="0" smtClean="0"/>
              <a:t>–</a:t>
            </a:r>
            <a:r>
              <a:rPr lang="en-GB" altLang="en-GB" sz="5400" dirty="0" smtClean="0"/>
              <a:t> Planning</a:t>
            </a:r>
            <a:endParaRPr lang="en-GB" altLang="en-GB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altLang="en-GB" sz="4000" dirty="0" smtClean="0">
                <a:solidFill>
                  <a:srgbClr val="FFFF00"/>
                </a:solidFill>
              </a:rPr>
              <a:t>Teacher </a:t>
            </a:r>
          </a:p>
          <a:p>
            <a:pPr lvl="1" indent="-381000"/>
            <a:r>
              <a:rPr lang="en-GB" altLang="en-GB" sz="3600" dirty="0" smtClean="0"/>
              <a:t>Learners’ knowledge and skills</a:t>
            </a:r>
          </a:p>
          <a:p>
            <a:pPr lvl="1" indent="-381000"/>
            <a:r>
              <a:rPr lang="en-GB" altLang="en-GB" sz="3600" dirty="0" smtClean="0"/>
              <a:t>Learning outcomes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86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5400" dirty="0"/>
              <a:t>Skills </a:t>
            </a:r>
            <a:r>
              <a:rPr lang="mr-IN" altLang="en-GB" sz="5400" dirty="0"/>
              <a:t>–</a:t>
            </a:r>
            <a:r>
              <a:rPr lang="en-GB" altLang="en-GB" sz="5400" dirty="0"/>
              <a:t> Planning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GB" sz="4000" dirty="0" smtClean="0">
                <a:solidFill>
                  <a:srgbClr val="FFFF00"/>
                </a:solidFill>
              </a:rPr>
              <a:t>Environment</a:t>
            </a:r>
          </a:p>
          <a:p>
            <a:r>
              <a:rPr lang="en-GB" altLang="en-GB" sz="4000" dirty="0" smtClean="0"/>
              <a:t>Space, distractions, lighting --</a:t>
            </a:r>
          </a:p>
          <a:p>
            <a:r>
              <a:rPr lang="en-GB" altLang="en-GB" sz="4000" dirty="0" smtClean="0"/>
              <a:t>Choose </a:t>
            </a:r>
            <a:r>
              <a:rPr lang="en-GB" altLang="en-GB" sz="4000" dirty="0"/>
              <a:t>equipment</a:t>
            </a:r>
          </a:p>
          <a:p>
            <a:pPr lvl="1" indent="-381000"/>
            <a:r>
              <a:rPr lang="en-GB" altLang="en-GB" sz="4000" dirty="0"/>
              <a:t>Use what is locally available</a:t>
            </a:r>
          </a:p>
          <a:p>
            <a:pPr lvl="1" indent="-381000"/>
            <a:r>
              <a:rPr lang="en-GB" altLang="en-GB" sz="4000" dirty="0"/>
              <a:t>No expensive equipment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021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66138" cy="1143000"/>
          </a:xfrm>
        </p:spPr>
        <p:txBody>
          <a:bodyPr/>
          <a:lstStyle/>
          <a:p>
            <a:r>
              <a:rPr lang="en-GB" altLang="en-GB" sz="5400" dirty="0" smtClean="0"/>
              <a:t>Skills - Delivery</a:t>
            </a:r>
            <a:endParaRPr lang="en-GB" altLang="en-GB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Beginning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Clear aim and context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Middle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Describe use of equipment or skill 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/>
              <a:t>3</a:t>
            </a:r>
            <a:r>
              <a:rPr lang="en-GB" altLang="en-GB" sz="3600" dirty="0" smtClean="0"/>
              <a:t> stages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Interact with whole group</a:t>
            </a:r>
          </a:p>
          <a:p>
            <a:pPr>
              <a:lnSpc>
                <a:spcPct val="90000"/>
              </a:lnSpc>
            </a:pPr>
            <a:r>
              <a:rPr lang="en-GB" altLang="en-GB" sz="4000" dirty="0" smtClean="0"/>
              <a:t>End</a:t>
            </a:r>
          </a:p>
          <a:p>
            <a:pPr lvl="1" indent="-381000">
              <a:lnSpc>
                <a:spcPct val="90000"/>
              </a:lnSpc>
            </a:pPr>
            <a:r>
              <a:rPr lang="en-GB" altLang="en-GB" sz="3600" dirty="0" smtClean="0"/>
              <a:t>Questions and Summarise</a:t>
            </a:r>
            <a:endParaRPr lang="en-GB" altLang="en-GB" sz="3200" dirty="0" smtClean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88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GB" altLang="en-GB" sz="22900" smtClean="0">
                <a:latin typeface="Times New Roman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89</a:t>
            </a:r>
            <a:endParaRPr lang="en-GB" altLang="en-GB" sz="1800" dirty="0"/>
          </a:p>
        </p:txBody>
      </p:sp>
    </p:spTree>
    <p:extLst>
      <p:ext uri="{BB962C8B-B14F-4D97-AF65-F5344CB8AC3E}">
        <p14:creationId xmlns:p14="http://schemas.microsoft.com/office/powerpoint/2010/main" val="26555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5400" dirty="0" smtClean="0"/>
              <a:t>Adult Learners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613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4000" dirty="0" smtClean="0"/>
              <a:t>Adults learn best when 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Motivated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Information relevant to learner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Learner is actively involved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Aims defined</a:t>
            </a:r>
          </a:p>
          <a:p>
            <a:pPr lvl="1">
              <a:lnSpc>
                <a:spcPct val="90000"/>
              </a:lnSpc>
            </a:pPr>
            <a:r>
              <a:rPr lang="en-GB" altLang="en-GB" sz="4000" dirty="0" smtClean="0"/>
              <a:t>Positive feedback given</a:t>
            </a:r>
            <a:endParaRPr lang="en-GB" altLang="en-GB" sz="3200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473825"/>
            <a:ext cx="300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9</a:t>
            </a:r>
            <a:endParaRPr lang="en-GB" alt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z="4800" dirty="0" smtClean="0"/>
              <a:t> Teaching a skill - Summary</a:t>
            </a:r>
            <a:endParaRPr lang="en-GB" altLang="en-GB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GB" altLang="en-GB" sz="4000" dirty="0" smtClean="0"/>
              <a:t>Planning</a:t>
            </a:r>
          </a:p>
          <a:p>
            <a:r>
              <a:rPr lang="en-GB" altLang="en-GB" sz="4000" dirty="0" smtClean="0"/>
              <a:t>Delivery</a:t>
            </a:r>
          </a:p>
          <a:p>
            <a:pPr lvl="1" indent="-381000"/>
            <a:r>
              <a:rPr lang="en-GB" altLang="en-GB" sz="3600" dirty="0"/>
              <a:t>3</a:t>
            </a:r>
            <a:r>
              <a:rPr lang="en-GB" altLang="en-GB" sz="3600" dirty="0" smtClean="0"/>
              <a:t> stages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90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4000">
              <a:schemeClr val="accent6">
                <a:lumMod val="50000"/>
              </a:schemeClr>
            </a:gs>
            <a:gs pos="8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Session -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 smtClean="0"/>
              <a:t>Use </a:t>
            </a:r>
            <a:r>
              <a:rPr lang="en-GB" altLang="en-GB" i="1" dirty="0"/>
              <a:t>short</a:t>
            </a:r>
            <a:r>
              <a:rPr lang="en-GB" altLang="en-GB" dirty="0"/>
              <a:t> </a:t>
            </a:r>
            <a:r>
              <a:rPr lang="en-GB" altLang="en-GB" dirty="0" smtClean="0"/>
              <a:t>skill from PTC or another skill</a:t>
            </a:r>
            <a:endParaRPr lang="en-GB" altLang="en-GB" dirty="0"/>
          </a:p>
          <a:p>
            <a:r>
              <a:rPr lang="en-GB" altLang="en-GB" dirty="0" smtClean="0"/>
              <a:t>Structure not content important </a:t>
            </a:r>
          </a:p>
          <a:p>
            <a:r>
              <a:rPr lang="en-GB" altLang="en-GB" dirty="0" smtClean="0"/>
              <a:t>Use Plan, Delivery, Feedback</a:t>
            </a:r>
          </a:p>
          <a:p>
            <a:r>
              <a:rPr lang="en-GB" altLang="en-GB" dirty="0" smtClean="0"/>
              <a:t>3 stage technique</a:t>
            </a:r>
          </a:p>
          <a:p>
            <a:r>
              <a:rPr lang="en-GB" altLang="en-GB" dirty="0" smtClean="0"/>
              <a:t>How </a:t>
            </a:r>
            <a:r>
              <a:rPr lang="en-GB" altLang="en-GB" dirty="0"/>
              <a:t>you teach more important than what you </a:t>
            </a:r>
            <a:r>
              <a:rPr lang="en-GB" altLang="en-GB" dirty="0" smtClean="0"/>
              <a:t>teach</a:t>
            </a:r>
          </a:p>
          <a:p>
            <a:endParaRPr lang="en-GB" altLang="en-GB" sz="2000" dirty="0"/>
          </a:p>
          <a:p>
            <a:r>
              <a:rPr lang="en-US" dirty="0" smtClean="0"/>
              <a:t>Five minutes then five minutes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985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6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Teaching using Scenarios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92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5445224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AU" sz="4000" dirty="0"/>
          </a:p>
        </p:txBody>
      </p:sp>
      <p:pic>
        <p:nvPicPr>
          <p:cNvPr id="8" name="Picture 2" descr="G:\PTC - Fiji, Burma, Solomon Is. 2009 -\photos of Burma PTC and Fiji meeting, March 2009\P10000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6192688" cy="45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en-AU" sz="5400" dirty="0" smtClean="0"/>
              <a:t>Scenarios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93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5445224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/>
              <a:t>At the end of this session you will</a:t>
            </a:r>
          </a:p>
          <a:p>
            <a:endParaRPr lang="en-AU" sz="2400" dirty="0"/>
          </a:p>
          <a:p>
            <a:pPr lvl="1" indent="-381000"/>
            <a:r>
              <a:rPr lang="en-AU" sz="3200" dirty="0"/>
              <a:t>be confident in planning and directing a scenario</a:t>
            </a:r>
          </a:p>
        </p:txBody>
      </p:sp>
    </p:spTree>
    <p:extLst>
      <p:ext uri="{BB962C8B-B14F-4D97-AF65-F5344CB8AC3E}">
        <p14:creationId xmlns:p14="http://schemas.microsoft.com/office/powerpoint/2010/main" val="145701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sz="7200" dirty="0" smtClean="0"/>
              <a:t>Scenarios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8713787" cy="4268688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altLang="en-GB" sz="4000" dirty="0" smtClean="0">
                <a:solidFill>
                  <a:schemeClr val="tx2"/>
                </a:solidFill>
              </a:rPr>
              <a:t>When?</a:t>
            </a:r>
            <a:r>
              <a:rPr lang="en-GB" altLang="en-GB" sz="2800" dirty="0" smtClean="0">
                <a:solidFill>
                  <a:schemeClr val="tx2"/>
                </a:solidFill>
                <a:cs typeface="Times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>
                <a:cs typeface="Times" charset="0"/>
              </a:rPr>
              <a:t>5-10 people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>
                <a:cs typeface="Times" charset="0"/>
              </a:rPr>
              <a:t>Realistic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>
                <a:cs typeface="Times" charset="0"/>
              </a:rPr>
              <a:t>Motivating, safe and enjoyable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>
                <a:cs typeface="Times" charset="0"/>
              </a:rPr>
              <a:t>Brings together all aspects of the course</a:t>
            </a:r>
          </a:p>
          <a:p>
            <a:pPr>
              <a:lnSpc>
                <a:spcPct val="90000"/>
              </a:lnSpc>
            </a:pPr>
            <a:r>
              <a:rPr lang="en-GB" altLang="en-GB" sz="3600" dirty="0" smtClean="0"/>
              <a:t>Can be used as assessment tool</a:t>
            </a:r>
            <a:endParaRPr lang="en-GB" altLang="en-GB" sz="2800" dirty="0" smtClean="0"/>
          </a:p>
          <a:p>
            <a:pPr>
              <a:lnSpc>
                <a:spcPct val="90000"/>
              </a:lnSpc>
            </a:pPr>
            <a:endParaRPr lang="en-GB" altLang="en-GB" sz="2800" dirty="0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6473825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altLang="en-GB" sz="1800" dirty="0" smtClean="0"/>
              <a:t>94</a:t>
            </a:r>
            <a:endParaRPr lang="en-GB" altLang="en-GB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 smtClean="0"/>
              <a:t>Scenarios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/>
              <a:t>Why do we have scenarios</a:t>
            </a:r>
            <a:r>
              <a:rPr lang="en-AU" sz="4000" dirty="0" smtClean="0"/>
              <a:t>?</a:t>
            </a:r>
            <a:endParaRPr lang="en-A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44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Scenarios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Demonstration scenario</a:t>
            </a:r>
          </a:p>
          <a:p>
            <a:pPr lvl="1" indent="-381000"/>
            <a:r>
              <a:rPr lang="en-AU" sz="3200" dirty="0"/>
              <a:t>Reinforces key PTC message </a:t>
            </a:r>
          </a:p>
          <a:p>
            <a:pPr lvl="1" indent="-381000"/>
            <a:r>
              <a:rPr lang="en-AU" sz="3200" dirty="0"/>
              <a:t>Demonstrates</a:t>
            </a:r>
          </a:p>
          <a:p>
            <a:pPr marL="1074738" lvl="2" indent="-361950"/>
            <a:r>
              <a:rPr lang="en-AU" sz="2800" dirty="0"/>
              <a:t>what a clinical scenario is</a:t>
            </a:r>
          </a:p>
          <a:p>
            <a:pPr marL="1074738" lvl="2" indent="-361950"/>
            <a:r>
              <a:rPr lang="en-AU" sz="2800" dirty="0"/>
              <a:t>how it runs</a:t>
            </a:r>
          </a:p>
          <a:p>
            <a:r>
              <a:rPr lang="en-US" sz="3600" dirty="0" smtClean="0"/>
              <a:t>Practice scenarios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284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by Faculty Trainers</a:t>
            </a:r>
          </a:p>
        </p:txBody>
      </p:sp>
      <p:pic>
        <p:nvPicPr>
          <p:cNvPr id="4" name="Picture 2" descr="C:\Users\Georgina\Pictures\photos\Myanmar PTC and visit Sept.Oct 2014\P1060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993482" cy="3744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532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32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 smtClean="0"/>
              <a:t>Scenarios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4000" dirty="0" smtClean="0"/>
              <a:t>Demonstration Scenario:</a:t>
            </a:r>
          </a:p>
          <a:p>
            <a:pPr lvl="1"/>
            <a:endParaRPr lang="en-AU" sz="1600" dirty="0" smtClean="0"/>
          </a:p>
          <a:p>
            <a:pPr lvl="1" indent="-381000"/>
            <a:r>
              <a:rPr lang="en-AU" sz="3200" dirty="0" smtClean="0"/>
              <a:t>What was the teaching aim?</a:t>
            </a:r>
          </a:p>
          <a:p>
            <a:pPr lvl="1" indent="-381000"/>
            <a:r>
              <a:rPr lang="en-AU" sz="3200" dirty="0" smtClean="0"/>
              <a:t>How did the Instructor achieve this?</a:t>
            </a:r>
          </a:p>
          <a:p>
            <a:pPr lvl="1" indent="-381000"/>
            <a:r>
              <a:rPr lang="en-AU" sz="3200" dirty="0" smtClean="0"/>
              <a:t>Could you hear?</a:t>
            </a:r>
          </a:p>
          <a:p>
            <a:pPr lvl="1" indent="-381000"/>
            <a:r>
              <a:rPr lang="en-AU" sz="3200" dirty="0" smtClean="0"/>
              <a:t>Could you see?</a:t>
            </a:r>
          </a:p>
          <a:p>
            <a:pPr lvl="1" indent="-381000"/>
            <a:r>
              <a:rPr lang="en-AU" sz="3200" dirty="0" smtClean="0"/>
              <a:t>Why did it go well?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664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 smtClean="0"/>
              <a:t>Scenarios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204864"/>
            <a:ext cx="8568952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4600" dirty="0" smtClean="0"/>
              <a:t>What do you learn from the demonstration Scenario?</a:t>
            </a:r>
          </a:p>
          <a:p>
            <a:endParaRPr lang="en-AU" sz="4100" dirty="0" smtClean="0"/>
          </a:p>
          <a:p>
            <a:r>
              <a:rPr lang="en-AU" sz="4100" dirty="0" smtClean="0"/>
              <a:t>“Hands-on”, realistic, interactive, safe</a:t>
            </a:r>
          </a:p>
          <a:p>
            <a:endParaRPr lang="en-AU" sz="4100" dirty="0" smtClean="0"/>
          </a:p>
          <a:p>
            <a:r>
              <a:rPr lang="en-AU" sz="4100" dirty="0" smtClean="0"/>
              <a:t>Preparation is essential</a:t>
            </a:r>
          </a:p>
          <a:p>
            <a:endParaRPr lang="en-AU" sz="4100" dirty="0" smtClean="0"/>
          </a:p>
          <a:p>
            <a:r>
              <a:rPr lang="en-AU" sz="4100" dirty="0" smtClean="0"/>
              <a:t>Roles are clear</a:t>
            </a:r>
            <a:endParaRPr lang="en-AU" sz="41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31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156129"/>
      </a:dk2>
      <a:lt2>
        <a:srgbClr val="FFFF00"/>
      </a:lt2>
      <a:accent1>
        <a:srgbClr val="00CC99"/>
      </a:accent1>
      <a:accent2>
        <a:srgbClr val="3333CC"/>
      </a:accent2>
      <a:accent3>
        <a:srgbClr val="AAB7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61660"/>
    </a:dk2>
    <a:lt2>
      <a:srgbClr val="FFFF00"/>
    </a:lt2>
    <a:accent1>
      <a:srgbClr val="00CC99"/>
    </a:accent1>
    <a:accent2>
      <a:srgbClr val="3333CC"/>
    </a:accent2>
    <a:accent3>
      <a:srgbClr val="ABABB6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31711"/>
    </a:dk2>
    <a:lt2>
      <a:srgbClr val="FFFF00"/>
    </a:lt2>
    <a:accent1>
      <a:srgbClr val="00CC99"/>
    </a:accent1>
    <a:accent2>
      <a:srgbClr val="3333CC"/>
    </a:accent2>
    <a:accent3>
      <a:srgbClr val="B7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31563"/>
    </a:dk2>
    <a:lt2>
      <a:srgbClr val="FFFF00"/>
    </a:lt2>
    <a:accent1>
      <a:srgbClr val="00CC99"/>
    </a:accent1>
    <a:accent2>
      <a:srgbClr val="3333CC"/>
    </a:accent2>
    <a:accent3>
      <a:srgbClr val="AA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31711"/>
    </a:dk2>
    <a:lt2>
      <a:srgbClr val="FFFF00"/>
    </a:lt2>
    <a:accent1>
      <a:srgbClr val="00CC99"/>
    </a:accent1>
    <a:accent2>
      <a:srgbClr val="3333CC"/>
    </a:accent2>
    <a:accent3>
      <a:srgbClr val="B7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81462"/>
    </a:dk2>
    <a:lt2>
      <a:srgbClr val="FFFF00"/>
    </a:lt2>
    <a:accent1>
      <a:srgbClr val="00CC99"/>
    </a:accent1>
    <a:accent2>
      <a:srgbClr val="3333CC"/>
    </a:accent2>
    <a:accent3>
      <a:srgbClr val="AB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31711"/>
    </a:dk2>
    <a:lt2>
      <a:srgbClr val="FFFF00"/>
    </a:lt2>
    <a:accent1>
      <a:srgbClr val="00CC99"/>
    </a:accent1>
    <a:accent2>
      <a:srgbClr val="3333CC"/>
    </a:accent2>
    <a:accent3>
      <a:srgbClr val="B7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D1363"/>
    </a:dk2>
    <a:lt2>
      <a:srgbClr val="FFFF00"/>
    </a:lt2>
    <a:accent1>
      <a:srgbClr val="00CC99"/>
    </a:accent1>
    <a:accent2>
      <a:srgbClr val="3333CC"/>
    </a:accent2>
    <a:accent3>
      <a:srgbClr val="AB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31711"/>
    </a:dk2>
    <a:lt2>
      <a:srgbClr val="FFFF00"/>
    </a:lt2>
    <a:accent1>
      <a:srgbClr val="00CC99"/>
    </a:accent1>
    <a:accent2>
      <a:srgbClr val="3333CC"/>
    </a:accent2>
    <a:accent3>
      <a:srgbClr val="B7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201363"/>
    </a:dk2>
    <a:lt2>
      <a:srgbClr val="FFFF00"/>
    </a:lt2>
    <a:accent1>
      <a:srgbClr val="00CC99"/>
    </a:accent1>
    <a:accent2>
      <a:srgbClr val="3333CC"/>
    </a:accent2>
    <a:accent3>
      <a:srgbClr val="AB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B120B"/>
    </a:dk2>
    <a:lt2>
      <a:srgbClr val="FFFF00"/>
    </a:lt2>
    <a:accent1>
      <a:srgbClr val="00CC99"/>
    </a:accent1>
    <a:accent2>
      <a:srgbClr val="3333CC"/>
    </a:accent2>
    <a:accent3>
      <a:srgbClr val="B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A150C"/>
    </a:dk2>
    <a:lt2>
      <a:srgbClr val="FFFF00"/>
    </a:lt2>
    <a:accent1>
      <a:srgbClr val="00CC99"/>
    </a:accent1>
    <a:accent2>
      <a:srgbClr val="3333CC"/>
    </a:accent2>
    <a:accent3>
      <a:srgbClr val="B9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7150F"/>
    </a:dk2>
    <a:lt2>
      <a:srgbClr val="FFFF00"/>
    </a:lt2>
    <a:accent1>
      <a:srgbClr val="00CC99"/>
    </a:accent1>
    <a:accent2>
      <a:srgbClr val="3333CC"/>
    </a:accent2>
    <a:accent3>
      <a:srgbClr val="B8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D0B09"/>
    </a:dk2>
    <a:lt2>
      <a:srgbClr val="FFFF00"/>
    </a:lt2>
    <a:accent1>
      <a:srgbClr val="00CC99"/>
    </a:accent1>
    <a:accent2>
      <a:srgbClr val="3333CC"/>
    </a:accent2>
    <a:accent3>
      <a:srgbClr val="B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2E1561"/>
    </a:dk2>
    <a:lt2>
      <a:srgbClr val="FFFF00"/>
    </a:lt2>
    <a:accent1>
      <a:srgbClr val="00CC99"/>
    </a:accent1>
    <a:accent2>
      <a:srgbClr val="3333CC"/>
    </a:accent2>
    <a:accent3>
      <a:srgbClr val="AD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41812"/>
    </a:dk2>
    <a:lt2>
      <a:srgbClr val="FFFF00"/>
    </a:lt2>
    <a:accent1>
      <a:srgbClr val="00CC99"/>
    </a:accent1>
    <a:accent2>
      <a:srgbClr val="3333CC"/>
    </a:accent2>
    <a:accent3>
      <a:srgbClr val="B8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2E1363"/>
    </a:dk2>
    <a:lt2>
      <a:srgbClr val="FFFF00"/>
    </a:lt2>
    <a:accent1>
      <a:srgbClr val="00CC99"/>
    </a:accent1>
    <a:accent2>
      <a:srgbClr val="3333CC"/>
    </a:accent2>
    <a:accent3>
      <a:srgbClr val="AD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31711"/>
    </a:dk2>
    <a:lt2>
      <a:srgbClr val="FFFF00"/>
    </a:lt2>
    <a:accent1>
      <a:srgbClr val="00CC99"/>
    </a:accent1>
    <a:accent2>
      <a:srgbClr val="3333CC"/>
    </a:accent2>
    <a:accent3>
      <a:srgbClr val="B7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41461"/>
    </a:dk2>
    <a:lt2>
      <a:srgbClr val="FFFF00"/>
    </a:lt2>
    <a:accent1>
      <a:srgbClr val="00CC99"/>
    </a:accent1>
    <a:accent2>
      <a:srgbClr val="3333CC"/>
    </a:accent2>
    <a:accent3>
      <a:srgbClr val="AA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41462"/>
    </a:dk2>
    <a:lt2>
      <a:srgbClr val="FFFF00"/>
    </a:lt2>
    <a:accent1>
      <a:srgbClr val="00CC99"/>
    </a:accent1>
    <a:accent2>
      <a:srgbClr val="3333CC"/>
    </a:accent2>
    <a:accent3>
      <a:srgbClr val="AA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2353</Words>
  <Application>Microsoft Macintosh PowerPoint</Application>
  <PresentationFormat>On-screen Show (4:3)</PresentationFormat>
  <Paragraphs>759</Paragraphs>
  <Slides>122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Blank</vt:lpstr>
      <vt:lpstr> Instructor Course     2021 Edition</vt:lpstr>
      <vt:lpstr>Objectives of the Day</vt:lpstr>
      <vt:lpstr>Contents of the Day</vt:lpstr>
      <vt:lpstr>PTC principles</vt:lpstr>
      <vt:lpstr> Interaction, Communication and Learning</vt:lpstr>
      <vt:lpstr>How adults learn</vt:lpstr>
      <vt:lpstr>How adults learn</vt:lpstr>
      <vt:lpstr>What is Learning?</vt:lpstr>
      <vt:lpstr>Adult Learners</vt:lpstr>
      <vt:lpstr>Learning - knowledge</vt:lpstr>
      <vt:lpstr>Learning - skills</vt:lpstr>
      <vt:lpstr>Learning - attitudes</vt:lpstr>
      <vt:lpstr>Cycle of learning</vt:lpstr>
      <vt:lpstr>Motivation</vt:lpstr>
      <vt:lpstr>Ways of learning</vt:lpstr>
      <vt:lpstr>Barriers to Learning</vt:lpstr>
      <vt:lpstr>?</vt:lpstr>
      <vt:lpstr>How adults learn</vt:lpstr>
      <vt:lpstr>Interaction and Communication</vt:lpstr>
      <vt:lpstr>Interaction and Communication</vt:lpstr>
      <vt:lpstr>Communication Skills</vt:lpstr>
      <vt:lpstr>PowerPoint Presentation</vt:lpstr>
      <vt:lpstr>Asking Questions</vt:lpstr>
      <vt:lpstr>Questions</vt:lpstr>
      <vt:lpstr>Question levels</vt:lpstr>
      <vt:lpstr>Types of Questions</vt:lpstr>
      <vt:lpstr>Learners’ answers </vt:lpstr>
      <vt:lpstr>?</vt:lpstr>
      <vt:lpstr>Asking Questions</vt:lpstr>
      <vt:lpstr>Feedback</vt:lpstr>
      <vt:lpstr>What is feedback?  </vt:lpstr>
      <vt:lpstr>Feedback in Learning Cycle</vt:lpstr>
      <vt:lpstr>How to give feedback</vt:lpstr>
      <vt:lpstr>Giving feedback</vt:lpstr>
      <vt:lpstr> Make observations on…</vt:lpstr>
      <vt:lpstr>Receiving feedback</vt:lpstr>
      <vt:lpstr>?</vt:lpstr>
      <vt:lpstr>Feedback</vt:lpstr>
      <vt:lpstr>PowerPoint Presentation</vt:lpstr>
      <vt:lpstr>Teaching Methods</vt:lpstr>
      <vt:lpstr>Teaching Methods</vt:lpstr>
      <vt:lpstr>Planning your teaching</vt:lpstr>
      <vt:lpstr>Environment</vt:lpstr>
      <vt:lpstr>Delivery</vt:lpstr>
      <vt:lpstr>Or…</vt:lpstr>
      <vt:lpstr>Difficult teaching situations</vt:lpstr>
      <vt:lpstr>What did you notice about the PTC course?</vt:lpstr>
      <vt:lpstr>?</vt:lpstr>
      <vt:lpstr>Teaching Methods</vt:lpstr>
      <vt:lpstr>PTC Teaching Methods</vt:lpstr>
      <vt:lpstr>Giving a Lecture</vt:lpstr>
      <vt:lpstr>Lecture</vt:lpstr>
      <vt:lpstr>Lecture</vt:lpstr>
      <vt:lpstr>Lecture - Planning</vt:lpstr>
      <vt:lpstr>Lecture - Planning</vt:lpstr>
      <vt:lpstr> Audiovisual aids</vt:lpstr>
      <vt:lpstr>Using Slides Effectively</vt:lpstr>
      <vt:lpstr>Lecture – Delivery</vt:lpstr>
      <vt:lpstr>Interaction with audience</vt:lpstr>
      <vt:lpstr>Interaction with audience</vt:lpstr>
      <vt:lpstr>Interaction with audience</vt:lpstr>
      <vt:lpstr>?</vt:lpstr>
      <vt:lpstr> Lecture - Summary</vt:lpstr>
      <vt:lpstr>Practical Session - Lecture</vt:lpstr>
      <vt:lpstr>Leading a Discussion Group</vt:lpstr>
      <vt:lpstr>Discussion Group</vt:lpstr>
      <vt:lpstr>Discussion Group</vt:lpstr>
      <vt:lpstr>PTC Discussion Groups</vt:lpstr>
      <vt:lpstr>Discussion Group</vt:lpstr>
      <vt:lpstr>Discussion Group</vt:lpstr>
      <vt:lpstr>Discussion Group - Planning</vt:lpstr>
      <vt:lpstr>Discussion Group - Environment</vt:lpstr>
      <vt:lpstr>Discussion group – Delivery</vt:lpstr>
      <vt:lpstr>Interaction in group</vt:lpstr>
      <vt:lpstr> How to get interaction in group</vt:lpstr>
      <vt:lpstr>Brainstorming</vt:lpstr>
      <vt:lpstr>?</vt:lpstr>
      <vt:lpstr> Discussion group - Summary</vt:lpstr>
      <vt:lpstr>Practical Session – Discussion Group</vt:lpstr>
      <vt:lpstr>Teaching a Skill</vt:lpstr>
      <vt:lpstr>Teaching a Skill</vt:lpstr>
      <vt:lpstr>Teaching a Skill</vt:lpstr>
      <vt:lpstr>Teaching a Skill</vt:lpstr>
      <vt:lpstr>Teaching a skill</vt:lpstr>
      <vt:lpstr>Teaching a skill – 3 stages</vt:lpstr>
      <vt:lpstr>Skills – Planning</vt:lpstr>
      <vt:lpstr>Skills – Planning</vt:lpstr>
      <vt:lpstr>Skills - Delivery</vt:lpstr>
      <vt:lpstr>?</vt:lpstr>
      <vt:lpstr> Teaching a skill - Summary</vt:lpstr>
      <vt:lpstr>Practical Session - Skill</vt:lpstr>
      <vt:lpstr>Teaching using Scenarios</vt:lpstr>
      <vt:lpstr>Scenarios</vt:lpstr>
      <vt:lpstr>Scenarios</vt:lpstr>
      <vt:lpstr>Scenarios</vt:lpstr>
      <vt:lpstr>Scenarios</vt:lpstr>
      <vt:lpstr>Scenario</vt:lpstr>
      <vt:lpstr>Scenarios</vt:lpstr>
      <vt:lpstr>Scenarios</vt:lpstr>
      <vt:lpstr>Scenario Planning - Content</vt:lpstr>
      <vt:lpstr>Scenario planning - Environment</vt:lpstr>
      <vt:lpstr>Scenarios - Delivery</vt:lpstr>
      <vt:lpstr>Difficult Scenario Situations</vt:lpstr>
      <vt:lpstr>?</vt:lpstr>
      <vt:lpstr> Scenarios - Summary</vt:lpstr>
      <vt:lpstr>Practical Session - Scenario</vt:lpstr>
      <vt:lpstr>Language issues</vt:lpstr>
      <vt:lpstr>Second language</vt:lpstr>
      <vt:lpstr>Translation</vt:lpstr>
      <vt:lpstr>Discussion groups</vt:lpstr>
      <vt:lpstr>Board or flipchart</vt:lpstr>
      <vt:lpstr>?</vt:lpstr>
      <vt:lpstr>Language issues</vt:lpstr>
      <vt:lpstr>Planning for the PTC Course you will be teaching</vt:lpstr>
      <vt:lpstr>How to run a PTC Course</vt:lpstr>
      <vt:lpstr>Tomorrow’s PTC Course</vt:lpstr>
      <vt:lpstr>Planning the PTC Course</vt:lpstr>
      <vt:lpstr>Planning the PTC Course</vt:lpstr>
      <vt:lpstr>Running the PTC course</vt:lpstr>
      <vt:lpstr>Running the PTC course</vt:lpstr>
      <vt:lpstr>?</vt:lpstr>
      <vt:lpstr> Summary  </vt:lpstr>
    </vt:vector>
  </TitlesOfParts>
  <Company>PTC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TRAUMA CARE</dc:title>
  <dc:creator>Di Wilkinson and James de Courcy</dc:creator>
  <cp:lastModifiedBy>James de Courcy</cp:lastModifiedBy>
  <cp:revision>269</cp:revision>
  <dcterms:created xsi:type="dcterms:W3CDTF">2004-02-05T10:56:24Z</dcterms:created>
  <dcterms:modified xsi:type="dcterms:W3CDTF">2020-11-28T16:39:31Z</dcterms:modified>
</cp:coreProperties>
</file>